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270" r:id="rId3"/>
    <p:sldId id="275" r:id="rId4"/>
    <p:sldId id="276" r:id="rId5"/>
    <p:sldId id="280" r:id="rId6"/>
    <p:sldId id="281" r:id="rId7"/>
    <p:sldId id="277" r:id="rId8"/>
    <p:sldId id="279" r:id="rId9"/>
    <p:sldId id="282" r:id="rId10"/>
    <p:sldId id="285" r:id="rId11"/>
    <p:sldId id="289" r:id="rId12"/>
    <p:sldId id="287" r:id="rId13"/>
    <p:sldId id="288" r:id="rId14"/>
    <p:sldId id="286" r:id="rId15"/>
    <p:sldId id="291" r:id="rId16"/>
    <p:sldId id="290" r:id="rId17"/>
    <p:sldId id="303" r:id="rId18"/>
    <p:sldId id="312" r:id="rId19"/>
    <p:sldId id="314" r:id="rId20"/>
    <p:sldId id="311" r:id="rId21"/>
    <p:sldId id="283" r:id="rId22"/>
    <p:sldId id="315" r:id="rId23"/>
    <p:sldId id="316" r:id="rId24"/>
    <p:sldId id="322" r:id="rId25"/>
    <p:sldId id="310" r:id="rId26"/>
    <p:sldId id="323" r:id="rId27"/>
    <p:sldId id="324" r:id="rId28"/>
    <p:sldId id="325" r:id="rId29"/>
    <p:sldId id="326" r:id="rId30"/>
    <p:sldId id="320" r:id="rId31"/>
    <p:sldId id="327" r:id="rId32"/>
    <p:sldId id="328" r:id="rId33"/>
    <p:sldId id="329" r:id="rId34"/>
    <p:sldId id="330" r:id="rId35"/>
    <p:sldId id="319" r:id="rId36"/>
    <p:sldId id="321" r:id="rId37"/>
    <p:sldId id="331" r:id="rId38"/>
    <p:sldId id="318" r:id="rId39"/>
    <p:sldId id="339" r:id="rId40"/>
    <p:sldId id="371" r:id="rId41"/>
    <p:sldId id="341" r:id="rId42"/>
    <p:sldId id="344" r:id="rId43"/>
    <p:sldId id="343" r:id="rId44"/>
    <p:sldId id="342" r:id="rId45"/>
    <p:sldId id="345" r:id="rId46"/>
    <p:sldId id="348" r:id="rId47"/>
    <p:sldId id="349" r:id="rId48"/>
    <p:sldId id="350" r:id="rId49"/>
    <p:sldId id="346" r:id="rId50"/>
    <p:sldId id="269" r:id="rId51"/>
    <p:sldId id="284" r:id="rId52"/>
    <p:sldId id="307" r:id="rId53"/>
    <p:sldId id="306" r:id="rId54"/>
    <p:sldId id="355" r:id="rId55"/>
    <p:sldId id="351" r:id="rId56"/>
    <p:sldId id="352" r:id="rId57"/>
    <p:sldId id="353" r:id="rId58"/>
    <p:sldId id="359" r:id="rId59"/>
    <p:sldId id="370" r:id="rId60"/>
    <p:sldId id="365" r:id="rId61"/>
    <p:sldId id="369" r:id="rId62"/>
    <p:sldId id="360" r:id="rId63"/>
    <p:sldId id="363" r:id="rId64"/>
    <p:sldId id="364" r:id="rId65"/>
    <p:sldId id="372" r:id="rId66"/>
    <p:sldId id="377" r:id="rId67"/>
    <p:sldId id="374" r:id="rId68"/>
    <p:sldId id="389" r:id="rId69"/>
    <p:sldId id="378"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5651"/>
    <a:srgbClr val="E6F2E9"/>
    <a:srgbClr val="25472D"/>
    <a:srgbClr val="6DB37E"/>
    <a:srgbClr val="40784D"/>
    <a:srgbClr val="294D32"/>
    <a:srgbClr val="305A3A"/>
    <a:srgbClr val="7F7F7F"/>
    <a:srgbClr val="A6A6A6"/>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203FE16-2497-4067-AA98-012F5DF87D96}">
      <dgm:prSet/>
      <dgm:spPr>
        <a:solidFill>
          <a:srgbClr val="4D0B0B"/>
        </a:solidFill>
      </dgm:spPr>
      <dgm:t>
        <a:bodyPr/>
        <a:lstStyle/>
        <a:p>
          <a:r>
            <a:rPr lang="en-US" dirty="0">
              <a:latin typeface="Book Antiqua" panose="02040602050305030304" pitchFamily="18" charset="0"/>
            </a:rPr>
            <a:t>Adverbial words/phrases are words or group of words that modify verbs, adjectives, or adverbs.</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831313"/>
        </a:solidFill>
      </dgm:spPr>
      <dgm:t>
        <a:bodyPr/>
        <a:lstStyle/>
        <a:p>
          <a:r>
            <a:rPr lang="en-US" dirty="0">
              <a:latin typeface="Book Antiqua" panose="02040602050305030304" pitchFamily="18" charset="0"/>
            </a:rPr>
            <a:t>As transition words, they typically apply to verbs.</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E02C2C"/>
        </a:solidFill>
      </dgm:spPr>
      <dgm:t>
        <a:bodyPr/>
        <a:lstStyle/>
        <a:p>
          <a:r>
            <a:rPr lang="en-US" dirty="0">
              <a:latin typeface="Book Antiqua" panose="02040602050305030304" pitchFamily="18" charset="0"/>
            </a:rPr>
            <a:t>They often introduce a sentence.</a:t>
          </a:r>
        </a:p>
      </dgm:t>
    </dgm:pt>
    <dgm:pt modelId="{1A36EE41-FD95-4D1A-A667-AB6649F23335}" type="parTrans" cxnId="{55526F0B-D248-48D1-BF4E-C85AE648DED8}">
      <dgm:prSet/>
      <dgm:spPr/>
      <dgm:t>
        <a:bodyPr/>
        <a:lstStyle/>
        <a:p>
          <a:endParaRPr lang="en-US"/>
        </a:p>
      </dgm:t>
    </dgm:pt>
    <dgm:pt modelId="{A6FFCC4E-B9AD-4EB1-B93B-AF4909008D31}" type="sibTrans" cxnId="{55526F0B-D248-48D1-BF4E-C85AE648DED8}">
      <dgm:prSet/>
      <dgm:spPr/>
      <dgm:t>
        <a:bodyPr/>
        <a:lstStyle/>
        <a:p>
          <a:endParaRPr lang="en-US"/>
        </a:p>
      </dgm:t>
    </dgm:pt>
    <dgm:pt modelId="{1F3952CE-336B-430F-86C9-37BEA36F109B}" type="pres">
      <dgm:prSet presAssocID="{4B5E8661-FB5B-4458-80B7-749992F6CAA7}" presName="linear" presStyleCnt="0">
        <dgm:presLayoutVars>
          <dgm:animLvl val="lvl"/>
          <dgm:resizeHandles val="exact"/>
        </dgm:presLayoutVars>
      </dgm:prSet>
      <dgm:spPr/>
    </dgm:pt>
    <dgm:pt modelId="{4BEE19D8-98A5-488C-BB26-CF9368DD4812}" type="pres">
      <dgm:prSet presAssocID="{6203FE16-2497-4067-AA98-012F5DF87D96}" presName="parentText" presStyleLbl="node1" presStyleIdx="0" presStyleCnt="3">
        <dgm:presLayoutVars>
          <dgm:chMax val="0"/>
          <dgm:bulletEnabled val="1"/>
        </dgm:presLayoutVars>
      </dgm:prSet>
      <dgm:spPr/>
    </dgm:pt>
    <dgm:pt modelId="{96B2358B-8142-4517-9EB9-4DCFF70D0757}" type="pres">
      <dgm:prSet presAssocID="{1D8925F5-62D2-4AD5-AB65-9F5904752EBD}" presName="spacer" presStyleCnt="0"/>
      <dgm:spPr/>
    </dgm:pt>
    <dgm:pt modelId="{2BDC603A-6A22-4336-9C2D-D8061126B252}" type="pres">
      <dgm:prSet presAssocID="{78E4A7BF-EC96-4F27-AA7A-7594A42D0BAC}" presName="parentText" presStyleLbl="node1" presStyleIdx="1" presStyleCnt="3">
        <dgm:presLayoutVars>
          <dgm:chMax val="0"/>
          <dgm:bulletEnabled val="1"/>
        </dgm:presLayoutVars>
      </dgm:prSet>
      <dgm:spPr/>
    </dgm:pt>
    <dgm:pt modelId="{F95807E6-F735-42B0-BF7C-85E3C1610874}" type="pres">
      <dgm:prSet presAssocID="{2F8255A1-29B9-4C8F-A072-380F5A979A5B}" presName="spacer" presStyleCnt="0"/>
      <dgm:spPr/>
    </dgm:pt>
    <dgm:pt modelId="{08272C8E-A02F-4D92-961A-B5CD23CFE920}" type="pres">
      <dgm:prSet presAssocID="{C314E9FF-B080-49BD-9B29-B2E3FC472A31}" presName="parentText" presStyleLbl="node1" presStyleIdx="2" presStyleCnt="3">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AABB1E14-76FD-419B-A124-33C11CBA6963}" type="presOf" srcId="{4B5E8661-FB5B-4458-80B7-749992F6CAA7}" destId="{1F3952CE-336B-430F-86C9-37BEA36F109B}" srcOrd="0" destOrd="0" presId="urn:microsoft.com/office/officeart/2005/8/layout/vList2"/>
    <dgm:cxn modelId="{3128A786-53BC-49F3-825D-1CC83EC079B5}" type="presOf" srcId="{C314E9FF-B080-49BD-9B29-B2E3FC472A31}" destId="{08272C8E-A02F-4D92-961A-B5CD23CFE920}" srcOrd="0" destOrd="0" presId="urn:microsoft.com/office/officeart/2005/8/layout/vList2"/>
    <dgm:cxn modelId="{072E2EAA-B6C8-4947-8458-8BC721B5DCF2}" type="presOf" srcId="{6203FE16-2497-4067-AA98-012F5DF87D96}" destId="{4BEE19D8-98A5-488C-BB26-CF9368DD4812}" srcOrd="0" destOrd="0" presId="urn:microsoft.com/office/officeart/2005/8/layout/vList2"/>
    <dgm:cxn modelId="{AD5423F3-1E39-4A79-BB96-C39A28384CBB}" type="presOf" srcId="{78E4A7BF-EC96-4F27-AA7A-7594A42D0BAC}" destId="{2BDC603A-6A22-4336-9C2D-D8061126B252}"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205CE47E-AAD4-4E43-9D90-54DC056FE9AA}" type="presParOf" srcId="{1F3952CE-336B-430F-86C9-37BEA36F109B}" destId="{4BEE19D8-98A5-488C-BB26-CF9368DD4812}" srcOrd="0" destOrd="0" presId="urn:microsoft.com/office/officeart/2005/8/layout/vList2"/>
    <dgm:cxn modelId="{F688016F-D122-44CD-ADD3-461970B3BBF6}" type="presParOf" srcId="{1F3952CE-336B-430F-86C9-37BEA36F109B}" destId="{96B2358B-8142-4517-9EB9-4DCFF70D0757}" srcOrd="1" destOrd="0" presId="urn:microsoft.com/office/officeart/2005/8/layout/vList2"/>
    <dgm:cxn modelId="{FDA4DDA8-81EB-47BB-8B71-5A5D6D93AAB4}" type="presParOf" srcId="{1F3952CE-336B-430F-86C9-37BEA36F109B}" destId="{2BDC603A-6A22-4336-9C2D-D8061126B252}" srcOrd="2" destOrd="0" presId="urn:microsoft.com/office/officeart/2005/8/layout/vList2"/>
    <dgm:cxn modelId="{D41EB591-C884-4551-8C8F-85C063F0C502}" type="presParOf" srcId="{1F3952CE-336B-430F-86C9-37BEA36F109B}" destId="{F95807E6-F735-42B0-BF7C-85E3C1610874}" srcOrd="3" destOrd="0" presId="urn:microsoft.com/office/officeart/2005/8/layout/vList2"/>
    <dgm:cxn modelId="{9305E6D3-E44D-49B2-9B12-92D55FCB621C}" type="presParOf" srcId="{1F3952CE-336B-430F-86C9-37BEA36F109B}" destId="{08272C8E-A02F-4D92-961A-B5CD23CFE92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203FE16-2497-4067-AA98-012F5DF87D96}">
      <dgm:prSet/>
      <dgm:spPr>
        <a:solidFill>
          <a:srgbClr val="4D0B0B"/>
        </a:solidFill>
        <a:ln>
          <a:solidFill>
            <a:srgbClr val="4D0B0B"/>
          </a:solidFill>
        </a:ln>
      </dgm:spPr>
      <dgm:t>
        <a:bodyPr/>
        <a:lstStyle/>
        <a:p>
          <a:r>
            <a:rPr lang="en-US" dirty="0">
              <a:latin typeface="Book Antiqua" panose="02040602050305030304" pitchFamily="18" charset="0"/>
            </a:rPr>
            <a:t>A preposition comes before (pre)  a noun/pronoun</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831313"/>
        </a:solidFill>
        <a:ln>
          <a:solidFill>
            <a:srgbClr val="831313"/>
          </a:solidFill>
        </a:ln>
      </dgm:spPr>
      <dgm:t>
        <a:bodyPr/>
        <a:lstStyle/>
        <a:p>
          <a:r>
            <a:rPr lang="en-US" dirty="0">
              <a:latin typeface="Book Antiqua" panose="02040602050305030304" pitchFamily="18" charset="0"/>
            </a:rPr>
            <a:t>Highlights an objects position to another noun</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E02C2C"/>
        </a:solidFill>
        <a:ln>
          <a:solidFill>
            <a:srgbClr val="E54D4D"/>
          </a:solidFill>
        </a:ln>
      </dgm:spPr>
      <dgm:t>
        <a:bodyPr/>
        <a:lstStyle/>
        <a:p>
          <a:r>
            <a:rPr lang="en-US" dirty="0">
              <a:latin typeface="Book Antiqua" panose="02040602050305030304" pitchFamily="18" charset="0"/>
            </a:rPr>
            <a:t>May be a phrase that starts with a preposition</a:t>
          </a:r>
        </a:p>
      </dgm:t>
    </dgm:pt>
    <dgm:pt modelId="{A6FFCC4E-B9AD-4EB1-B93B-AF4909008D31}" type="sibTrans" cxnId="{55526F0B-D248-48D1-BF4E-C85AE648DED8}">
      <dgm:prSet/>
      <dgm:spPr/>
      <dgm:t>
        <a:bodyPr/>
        <a:lstStyle/>
        <a:p>
          <a:endParaRPr lang="en-US"/>
        </a:p>
      </dgm:t>
    </dgm:pt>
    <dgm:pt modelId="{1A36EE41-FD95-4D1A-A667-AB6649F23335}" type="parTrans" cxnId="{55526F0B-D248-48D1-BF4E-C85AE648DED8}">
      <dgm:prSet/>
      <dgm:spPr/>
      <dgm:t>
        <a:bodyPr/>
        <a:lstStyle/>
        <a:p>
          <a:endParaRPr lang="en-US"/>
        </a:p>
      </dgm:t>
    </dgm:pt>
    <dgm:pt modelId="{3FE34472-5B15-460F-816E-241C356D2D9B}" type="pres">
      <dgm:prSet presAssocID="{4B5E8661-FB5B-4458-80B7-749992F6CAA7}" presName="linear" presStyleCnt="0">
        <dgm:presLayoutVars>
          <dgm:animLvl val="lvl"/>
          <dgm:resizeHandles val="exact"/>
        </dgm:presLayoutVars>
      </dgm:prSet>
      <dgm:spPr/>
    </dgm:pt>
    <dgm:pt modelId="{8D2CA796-40CB-4734-80FA-8412FA92D18D}" type="pres">
      <dgm:prSet presAssocID="{6203FE16-2497-4067-AA98-012F5DF87D96}" presName="parentText" presStyleLbl="node1" presStyleIdx="0" presStyleCnt="3">
        <dgm:presLayoutVars>
          <dgm:chMax val="0"/>
          <dgm:bulletEnabled val="1"/>
        </dgm:presLayoutVars>
      </dgm:prSet>
      <dgm:spPr/>
    </dgm:pt>
    <dgm:pt modelId="{B990E858-F06C-4998-A4E6-68C2249864B1}" type="pres">
      <dgm:prSet presAssocID="{1D8925F5-62D2-4AD5-AB65-9F5904752EBD}" presName="spacer" presStyleCnt="0"/>
      <dgm:spPr/>
    </dgm:pt>
    <dgm:pt modelId="{8BF6A22B-6E5E-4294-91ED-653E268522A6}" type="pres">
      <dgm:prSet presAssocID="{78E4A7BF-EC96-4F27-AA7A-7594A42D0BAC}" presName="parentText" presStyleLbl="node1" presStyleIdx="1" presStyleCnt="3" custAng="0" custLinFactNeighborX="-1142" custLinFactNeighborY="-3498">
        <dgm:presLayoutVars>
          <dgm:chMax val="0"/>
          <dgm:bulletEnabled val="1"/>
        </dgm:presLayoutVars>
      </dgm:prSet>
      <dgm:spPr/>
    </dgm:pt>
    <dgm:pt modelId="{1B073757-A195-4362-A16A-BB2F6A13263B}" type="pres">
      <dgm:prSet presAssocID="{2F8255A1-29B9-4C8F-A072-380F5A979A5B}" presName="spacer" presStyleCnt="0"/>
      <dgm:spPr/>
    </dgm:pt>
    <dgm:pt modelId="{F56421A0-3E0E-4110-AB39-3A939715DE08}" type="pres">
      <dgm:prSet presAssocID="{C314E9FF-B080-49BD-9B29-B2E3FC472A31}" presName="parentText" presStyleLbl="node1" presStyleIdx="2" presStyleCnt="3" custAng="0" custLinFactNeighborX="0" custLinFactNeighborY="-38134">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64757922-6AD5-489F-9345-A4ED8EF7F7E7}" type="presOf" srcId="{C314E9FF-B080-49BD-9B29-B2E3FC472A31}" destId="{F56421A0-3E0E-4110-AB39-3A939715DE08}" srcOrd="0" destOrd="0" presId="urn:microsoft.com/office/officeart/2005/8/layout/vList2"/>
    <dgm:cxn modelId="{FEE41F3B-67A2-47F4-BDE7-EDBE87AD139B}" type="presOf" srcId="{78E4A7BF-EC96-4F27-AA7A-7594A42D0BAC}" destId="{8BF6A22B-6E5E-4294-91ED-653E268522A6}" srcOrd="0" destOrd="0" presId="urn:microsoft.com/office/officeart/2005/8/layout/vList2"/>
    <dgm:cxn modelId="{2E8C74AD-EB02-4D16-AE0E-DB4D1F3D2C1C}" type="presOf" srcId="{6203FE16-2497-4067-AA98-012F5DF87D96}" destId="{8D2CA796-40CB-4734-80FA-8412FA92D18D}" srcOrd="0" destOrd="0" presId="urn:microsoft.com/office/officeart/2005/8/layout/vList2"/>
    <dgm:cxn modelId="{7639CAE9-CB0B-4AC8-AB6C-65B1FB3E8311}" type="presOf" srcId="{4B5E8661-FB5B-4458-80B7-749992F6CAA7}" destId="{3FE34472-5B15-460F-816E-241C356D2D9B}"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FF2AA0E8-3C0D-4070-8D3C-8D763BBBDCE8}" type="presParOf" srcId="{3FE34472-5B15-460F-816E-241C356D2D9B}" destId="{8D2CA796-40CB-4734-80FA-8412FA92D18D}" srcOrd="0" destOrd="0" presId="urn:microsoft.com/office/officeart/2005/8/layout/vList2"/>
    <dgm:cxn modelId="{61516DCC-35C7-410F-9A67-B1078BA48261}" type="presParOf" srcId="{3FE34472-5B15-460F-816E-241C356D2D9B}" destId="{B990E858-F06C-4998-A4E6-68C2249864B1}" srcOrd="1" destOrd="0" presId="urn:microsoft.com/office/officeart/2005/8/layout/vList2"/>
    <dgm:cxn modelId="{C94AD162-CA43-46F7-9D1A-1DF9E9AC6A58}" type="presParOf" srcId="{3FE34472-5B15-460F-816E-241C356D2D9B}" destId="{8BF6A22B-6E5E-4294-91ED-653E268522A6}" srcOrd="2" destOrd="0" presId="urn:microsoft.com/office/officeart/2005/8/layout/vList2"/>
    <dgm:cxn modelId="{239AE64E-334D-42C5-BE3F-7BEE4C5BFCF8}" type="presParOf" srcId="{3FE34472-5B15-460F-816E-241C356D2D9B}" destId="{1B073757-A195-4362-A16A-BB2F6A13263B}" srcOrd="3" destOrd="0" presId="urn:microsoft.com/office/officeart/2005/8/layout/vList2"/>
    <dgm:cxn modelId="{5E64E043-802B-4430-B3F4-9B5FEB36C9F7}" type="presParOf" srcId="{3FE34472-5B15-460F-816E-241C356D2D9B}" destId="{F56421A0-3E0E-4110-AB39-3A939715DE0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203FE16-2497-4067-AA98-012F5DF87D96}">
      <dgm:prSet/>
      <dgm:spPr>
        <a:solidFill>
          <a:srgbClr val="4D0B0B"/>
        </a:solidFill>
      </dgm:spPr>
      <dgm:t>
        <a:bodyPr/>
        <a:lstStyle/>
        <a:p>
          <a:r>
            <a:rPr lang="en-US" dirty="0">
              <a:latin typeface="Book Antiqua" panose="02040602050305030304" pitchFamily="18" charset="0"/>
            </a:rPr>
            <a:t> Coordinating</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831313"/>
        </a:solidFill>
      </dgm:spPr>
      <dgm:t>
        <a:bodyPr/>
        <a:lstStyle/>
        <a:p>
          <a:r>
            <a:rPr lang="en-US" dirty="0">
              <a:latin typeface="Book Antiqua" panose="02040602050305030304" pitchFamily="18" charset="0"/>
            </a:rPr>
            <a:t> Subordinating</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E02C2C"/>
        </a:solidFill>
      </dgm:spPr>
      <dgm:t>
        <a:bodyPr/>
        <a:lstStyle/>
        <a:p>
          <a:r>
            <a:rPr lang="en-US" dirty="0">
              <a:latin typeface="Book Antiqua" panose="02040602050305030304" pitchFamily="18" charset="0"/>
            </a:rPr>
            <a:t> Correlating</a:t>
          </a:r>
        </a:p>
      </dgm:t>
    </dgm:pt>
    <dgm:pt modelId="{A6FFCC4E-B9AD-4EB1-B93B-AF4909008D31}" type="sibTrans" cxnId="{55526F0B-D248-48D1-BF4E-C85AE648DED8}">
      <dgm:prSet/>
      <dgm:spPr/>
      <dgm:t>
        <a:bodyPr/>
        <a:lstStyle/>
        <a:p>
          <a:endParaRPr lang="en-US"/>
        </a:p>
      </dgm:t>
    </dgm:pt>
    <dgm:pt modelId="{1A36EE41-FD95-4D1A-A667-AB6649F23335}" type="parTrans" cxnId="{55526F0B-D248-48D1-BF4E-C85AE648DED8}">
      <dgm:prSet/>
      <dgm:spPr/>
      <dgm:t>
        <a:bodyPr/>
        <a:lstStyle/>
        <a:p>
          <a:endParaRPr lang="en-US"/>
        </a:p>
      </dgm:t>
    </dgm:pt>
    <dgm:pt modelId="{6A823824-982B-4A6B-BDDE-DABD5A56E1E4}" type="pres">
      <dgm:prSet presAssocID="{4B5E8661-FB5B-4458-80B7-749992F6CAA7}" presName="linear" presStyleCnt="0">
        <dgm:presLayoutVars>
          <dgm:animLvl val="lvl"/>
          <dgm:resizeHandles val="exact"/>
        </dgm:presLayoutVars>
      </dgm:prSet>
      <dgm:spPr/>
    </dgm:pt>
    <dgm:pt modelId="{60E5C226-1706-4C6C-A2D4-EA4193020BD9}" type="pres">
      <dgm:prSet presAssocID="{6203FE16-2497-4067-AA98-012F5DF87D96}" presName="parentText" presStyleLbl="node1" presStyleIdx="0" presStyleCnt="3">
        <dgm:presLayoutVars>
          <dgm:chMax val="0"/>
          <dgm:bulletEnabled val="1"/>
        </dgm:presLayoutVars>
      </dgm:prSet>
      <dgm:spPr/>
    </dgm:pt>
    <dgm:pt modelId="{A74994A6-9BC2-4FC0-8B28-7E229C54CF56}" type="pres">
      <dgm:prSet presAssocID="{1D8925F5-62D2-4AD5-AB65-9F5904752EBD}" presName="spacer" presStyleCnt="0"/>
      <dgm:spPr/>
    </dgm:pt>
    <dgm:pt modelId="{1B3ACAA5-61D6-4EB0-A883-52B644A1CA70}" type="pres">
      <dgm:prSet presAssocID="{78E4A7BF-EC96-4F27-AA7A-7594A42D0BAC}" presName="parentText" presStyleLbl="node1" presStyleIdx="1" presStyleCnt="3">
        <dgm:presLayoutVars>
          <dgm:chMax val="0"/>
          <dgm:bulletEnabled val="1"/>
        </dgm:presLayoutVars>
      </dgm:prSet>
      <dgm:spPr/>
    </dgm:pt>
    <dgm:pt modelId="{A00E7950-A6F9-4431-885E-8029F9971EFA}" type="pres">
      <dgm:prSet presAssocID="{2F8255A1-29B9-4C8F-A072-380F5A979A5B}" presName="spacer" presStyleCnt="0"/>
      <dgm:spPr/>
    </dgm:pt>
    <dgm:pt modelId="{71E5CC86-E965-40B9-9399-CB1307D46BF4}" type="pres">
      <dgm:prSet presAssocID="{C314E9FF-B080-49BD-9B29-B2E3FC472A31}" presName="parentText" presStyleLbl="node1" presStyleIdx="2" presStyleCnt="3">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2F1C9229-7A10-4259-94BC-53AC21331132}" type="presOf" srcId="{6203FE16-2497-4067-AA98-012F5DF87D96}" destId="{60E5C226-1706-4C6C-A2D4-EA4193020BD9}" srcOrd="0" destOrd="0" presId="urn:microsoft.com/office/officeart/2005/8/layout/vList2"/>
    <dgm:cxn modelId="{8475E07A-83F0-4F46-8BCD-765DED52401E}" type="presOf" srcId="{78E4A7BF-EC96-4F27-AA7A-7594A42D0BAC}" destId="{1B3ACAA5-61D6-4EB0-A883-52B644A1CA70}" srcOrd="0" destOrd="0" presId="urn:microsoft.com/office/officeart/2005/8/layout/vList2"/>
    <dgm:cxn modelId="{82A4CE9B-5138-4308-94A7-D0209DD35C36}" type="presOf" srcId="{4B5E8661-FB5B-4458-80B7-749992F6CAA7}" destId="{6A823824-982B-4A6B-BDDE-DABD5A56E1E4}" srcOrd="0" destOrd="0" presId="urn:microsoft.com/office/officeart/2005/8/layout/vList2"/>
    <dgm:cxn modelId="{A33391C0-A2C6-4873-B9F9-14EF1DD7685F}" type="presOf" srcId="{C314E9FF-B080-49BD-9B29-B2E3FC472A31}" destId="{71E5CC86-E965-40B9-9399-CB1307D46BF4}"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38E470DA-D7ED-4E11-BA02-4E212A1981A7}" type="presParOf" srcId="{6A823824-982B-4A6B-BDDE-DABD5A56E1E4}" destId="{60E5C226-1706-4C6C-A2D4-EA4193020BD9}" srcOrd="0" destOrd="0" presId="urn:microsoft.com/office/officeart/2005/8/layout/vList2"/>
    <dgm:cxn modelId="{CF3C6AE7-B0AC-474B-B04E-699775938E0E}" type="presParOf" srcId="{6A823824-982B-4A6B-BDDE-DABD5A56E1E4}" destId="{A74994A6-9BC2-4FC0-8B28-7E229C54CF56}" srcOrd="1" destOrd="0" presId="urn:microsoft.com/office/officeart/2005/8/layout/vList2"/>
    <dgm:cxn modelId="{52195CC0-5C71-4500-8D83-2BC2FD2A9D45}" type="presParOf" srcId="{6A823824-982B-4A6B-BDDE-DABD5A56E1E4}" destId="{1B3ACAA5-61D6-4EB0-A883-52B644A1CA70}" srcOrd="2" destOrd="0" presId="urn:microsoft.com/office/officeart/2005/8/layout/vList2"/>
    <dgm:cxn modelId="{DC2567F4-C4D5-45D1-A543-70B223A9A178}" type="presParOf" srcId="{6A823824-982B-4A6B-BDDE-DABD5A56E1E4}" destId="{A00E7950-A6F9-4431-885E-8029F9971EFA}" srcOrd="3" destOrd="0" presId="urn:microsoft.com/office/officeart/2005/8/layout/vList2"/>
    <dgm:cxn modelId="{7F4A0B55-8121-4FA7-A7C8-C577A0CC90A8}" type="presParOf" srcId="{6A823824-982B-4A6B-BDDE-DABD5A56E1E4}" destId="{71E5CC86-E965-40B9-9399-CB1307D46BF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203FE16-2497-4067-AA98-012F5DF87D96}">
      <dgm:prSet/>
      <dgm:spPr>
        <a:solidFill>
          <a:srgbClr val="4D0B0B"/>
        </a:solidFill>
      </dgm:spPr>
      <dgm:t>
        <a:bodyPr/>
        <a:lstStyle/>
        <a:p>
          <a:r>
            <a:rPr lang="en-US" dirty="0">
              <a:latin typeface="Book Antiqua" panose="02040602050305030304" pitchFamily="18" charset="0"/>
            </a:rPr>
            <a:t> Preceding</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C314E9FF-B080-49BD-9B29-B2E3FC472A31}">
      <dgm:prSet/>
      <dgm:spPr>
        <a:solidFill>
          <a:srgbClr val="831313"/>
        </a:solidFill>
      </dgm:spPr>
      <dgm:t>
        <a:bodyPr/>
        <a:lstStyle/>
        <a:p>
          <a:r>
            <a:rPr lang="en-US" dirty="0">
              <a:latin typeface="Book Antiqua" panose="02040602050305030304" pitchFamily="18" charset="0"/>
            </a:rPr>
            <a:t> Concluding</a:t>
          </a:r>
        </a:p>
      </dgm:t>
    </dgm:pt>
    <dgm:pt modelId="{A6FFCC4E-B9AD-4EB1-B93B-AF4909008D31}" type="sibTrans" cxnId="{55526F0B-D248-48D1-BF4E-C85AE648DED8}">
      <dgm:prSet/>
      <dgm:spPr/>
      <dgm:t>
        <a:bodyPr/>
        <a:lstStyle/>
        <a:p>
          <a:endParaRPr lang="en-US"/>
        </a:p>
      </dgm:t>
    </dgm:pt>
    <dgm:pt modelId="{1A36EE41-FD95-4D1A-A667-AB6649F23335}" type="parTrans" cxnId="{55526F0B-D248-48D1-BF4E-C85AE648DED8}">
      <dgm:prSet/>
      <dgm:spPr/>
      <dgm:t>
        <a:bodyPr/>
        <a:lstStyle/>
        <a:p>
          <a:endParaRPr lang="en-US"/>
        </a:p>
      </dgm:t>
    </dgm:pt>
    <dgm:pt modelId="{6A823824-982B-4A6B-BDDE-DABD5A56E1E4}" type="pres">
      <dgm:prSet presAssocID="{4B5E8661-FB5B-4458-80B7-749992F6CAA7}" presName="linear" presStyleCnt="0">
        <dgm:presLayoutVars>
          <dgm:animLvl val="lvl"/>
          <dgm:resizeHandles val="exact"/>
        </dgm:presLayoutVars>
      </dgm:prSet>
      <dgm:spPr/>
    </dgm:pt>
    <dgm:pt modelId="{60E5C226-1706-4C6C-A2D4-EA4193020BD9}" type="pres">
      <dgm:prSet presAssocID="{6203FE16-2497-4067-AA98-012F5DF87D96}" presName="parentText" presStyleLbl="node1" presStyleIdx="0" presStyleCnt="2">
        <dgm:presLayoutVars>
          <dgm:chMax val="0"/>
          <dgm:bulletEnabled val="1"/>
        </dgm:presLayoutVars>
      </dgm:prSet>
      <dgm:spPr/>
    </dgm:pt>
    <dgm:pt modelId="{A74994A6-9BC2-4FC0-8B28-7E229C54CF56}" type="pres">
      <dgm:prSet presAssocID="{1D8925F5-62D2-4AD5-AB65-9F5904752EBD}" presName="spacer" presStyleCnt="0"/>
      <dgm:spPr/>
    </dgm:pt>
    <dgm:pt modelId="{71E5CC86-E965-40B9-9399-CB1307D46BF4}" type="pres">
      <dgm:prSet presAssocID="{C314E9FF-B080-49BD-9B29-B2E3FC472A31}" presName="parentText" presStyleLbl="node1" presStyleIdx="1" presStyleCnt="2">
        <dgm:presLayoutVars>
          <dgm:chMax val="0"/>
          <dgm:bulletEnabled val="1"/>
        </dgm:presLayoutVars>
      </dgm:prSet>
      <dgm:spPr/>
    </dgm:pt>
  </dgm:ptLst>
  <dgm:cxnLst>
    <dgm:cxn modelId="{55526F0B-D248-48D1-BF4E-C85AE648DED8}" srcId="{4B5E8661-FB5B-4458-80B7-749992F6CAA7}" destId="{C314E9FF-B080-49BD-9B29-B2E3FC472A31}" srcOrd="1" destOrd="0" parTransId="{1A36EE41-FD95-4D1A-A667-AB6649F23335}" sibTransId="{A6FFCC4E-B9AD-4EB1-B93B-AF4909008D31}"/>
    <dgm:cxn modelId="{B4B8B538-0084-473B-8056-9D8E9D62F121}" type="presOf" srcId="{C314E9FF-B080-49BD-9B29-B2E3FC472A31}" destId="{71E5CC86-E965-40B9-9399-CB1307D46BF4}" srcOrd="0" destOrd="0" presId="urn:microsoft.com/office/officeart/2005/8/layout/vList2"/>
    <dgm:cxn modelId="{99DCC2D1-0A87-45CA-9C57-294914961EEF}" type="presOf" srcId="{4B5E8661-FB5B-4458-80B7-749992F6CAA7}" destId="{6A823824-982B-4A6B-BDDE-DABD5A56E1E4}"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7ED801FB-3388-4CC8-846C-EA0DEE3EF5A6}" type="presOf" srcId="{6203FE16-2497-4067-AA98-012F5DF87D96}" destId="{60E5C226-1706-4C6C-A2D4-EA4193020BD9}" srcOrd="0" destOrd="0" presId="urn:microsoft.com/office/officeart/2005/8/layout/vList2"/>
    <dgm:cxn modelId="{E99CAE02-1DFE-42EA-9872-7CDE185FB59F}" type="presParOf" srcId="{6A823824-982B-4A6B-BDDE-DABD5A56E1E4}" destId="{60E5C226-1706-4C6C-A2D4-EA4193020BD9}" srcOrd="0" destOrd="0" presId="urn:microsoft.com/office/officeart/2005/8/layout/vList2"/>
    <dgm:cxn modelId="{FFDE9A8B-C052-4414-8F04-10AA8F4E5DDD}" type="presParOf" srcId="{6A823824-982B-4A6B-BDDE-DABD5A56E1E4}" destId="{A74994A6-9BC2-4FC0-8B28-7E229C54CF56}" srcOrd="1" destOrd="0" presId="urn:microsoft.com/office/officeart/2005/8/layout/vList2"/>
    <dgm:cxn modelId="{5B1F4E83-EC17-47AD-BA85-0CBB4B79E567}" type="presParOf" srcId="{6A823824-982B-4A6B-BDDE-DABD5A56E1E4}" destId="{71E5CC86-E965-40B9-9399-CB1307D46BF4}"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6203FE16-2497-4067-AA98-012F5DF87D96}">
      <dgm:prSet/>
      <dgm:spPr>
        <a:solidFill>
          <a:srgbClr val="401B5B"/>
        </a:solidFill>
      </dgm:spPr>
      <dgm:t>
        <a:bodyPr/>
        <a:lstStyle/>
        <a:p>
          <a:r>
            <a:rPr lang="en-US" dirty="0">
              <a:latin typeface="Book Antiqua" panose="02040602050305030304" pitchFamily="18" charset="0"/>
            </a:rPr>
            <a:t>Sequential</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5F2987"/>
        </a:solidFill>
      </dgm:spPr>
      <dgm:t>
        <a:bodyPr/>
        <a:lstStyle/>
        <a:p>
          <a:r>
            <a:rPr lang="en-US" dirty="0">
              <a:latin typeface="Book Antiqua" panose="02040602050305030304" pitchFamily="18" charset="0"/>
            </a:rPr>
            <a:t>Before</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7E36B4"/>
        </a:solidFill>
      </dgm:spPr>
      <dgm:t>
        <a:bodyPr/>
        <a:lstStyle/>
        <a:p>
          <a:r>
            <a:rPr lang="en-US" dirty="0">
              <a:latin typeface="Book Antiqua" panose="02040602050305030304" pitchFamily="18" charset="0"/>
            </a:rPr>
            <a:t>During</a:t>
          </a:r>
        </a:p>
      </dgm:t>
    </dgm:pt>
    <dgm:pt modelId="{1A36EE41-FD95-4D1A-A667-AB6649F23335}" type="parTrans" cxnId="{55526F0B-D248-48D1-BF4E-C85AE648DED8}">
      <dgm:prSet/>
      <dgm:spPr/>
      <dgm:t>
        <a:bodyPr/>
        <a:lstStyle/>
        <a:p>
          <a:endParaRPr lang="en-US"/>
        </a:p>
      </dgm:t>
    </dgm:pt>
    <dgm:pt modelId="{A6FFCC4E-B9AD-4EB1-B93B-AF4909008D31}" type="sibTrans" cxnId="{55526F0B-D248-48D1-BF4E-C85AE648DED8}">
      <dgm:prSet/>
      <dgm:spPr/>
      <dgm:t>
        <a:bodyPr/>
        <a:lstStyle/>
        <a:p>
          <a:endParaRPr lang="en-US"/>
        </a:p>
      </dgm:t>
    </dgm:pt>
    <dgm:pt modelId="{1AC4304E-977F-4F59-A2D1-E1E4A4B94D3F}">
      <dgm:prSet/>
      <dgm:spPr>
        <a:solidFill>
          <a:srgbClr val="9C5BCD"/>
        </a:solidFill>
      </dgm:spPr>
      <dgm:t>
        <a:bodyPr/>
        <a:lstStyle/>
        <a:p>
          <a:r>
            <a:rPr lang="en-US" dirty="0">
              <a:latin typeface="Book Antiqua" panose="02040602050305030304" pitchFamily="18" charset="0"/>
            </a:rPr>
            <a:t>After</a:t>
          </a:r>
        </a:p>
      </dgm:t>
    </dgm:pt>
    <dgm:pt modelId="{6D157122-1F7A-4622-9C0B-CF18160253F4}" type="parTrans" cxnId="{D4304ECC-DBCC-483B-8AC7-2AE0625AD405}">
      <dgm:prSet/>
      <dgm:spPr/>
      <dgm:t>
        <a:bodyPr/>
        <a:lstStyle/>
        <a:p>
          <a:endParaRPr lang="en-US"/>
        </a:p>
      </dgm:t>
    </dgm:pt>
    <dgm:pt modelId="{77098073-4920-4C43-B215-BC6D102E7DDA}" type="sibTrans" cxnId="{D4304ECC-DBCC-483B-8AC7-2AE0625AD405}">
      <dgm:prSet/>
      <dgm:spPr/>
      <dgm:t>
        <a:bodyPr/>
        <a:lstStyle/>
        <a:p>
          <a:endParaRPr lang="en-US"/>
        </a:p>
      </dgm:t>
    </dgm:pt>
    <dgm:pt modelId="{A309CA15-7672-40E5-98C2-27835E047AB5}" type="pres">
      <dgm:prSet presAssocID="{4B5E8661-FB5B-4458-80B7-749992F6CAA7}" presName="linear" presStyleCnt="0">
        <dgm:presLayoutVars>
          <dgm:animLvl val="lvl"/>
          <dgm:resizeHandles val="exact"/>
        </dgm:presLayoutVars>
      </dgm:prSet>
      <dgm:spPr/>
    </dgm:pt>
    <dgm:pt modelId="{BB08FC54-9CC8-4254-9F52-4966BE86E95C}" type="pres">
      <dgm:prSet presAssocID="{6203FE16-2497-4067-AA98-012F5DF87D96}" presName="parentText" presStyleLbl="node1" presStyleIdx="0" presStyleCnt="4">
        <dgm:presLayoutVars>
          <dgm:chMax val="0"/>
          <dgm:bulletEnabled val="1"/>
        </dgm:presLayoutVars>
      </dgm:prSet>
      <dgm:spPr/>
    </dgm:pt>
    <dgm:pt modelId="{9106BB0A-CAE7-4F4F-A361-168BEA026732}" type="pres">
      <dgm:prSet presAssocID="{1D8925F5-62D2-4AD5-AB65-9F5904752EBD}" presName="spacer" presStyleCnt="0"/>
      <dgm:spPr/>
    </dgm:pt>
    <dgm:pt modelId="{55CB88E6-980A-4CC9-AE13-1944E6B68F67}" type="pres">
      <dgm:prSet presAssocID="{78E4A7BF-EC96-4F27-AA7A-7594A42D0BAC}" presName="parentText" presStyleLbl="node1" presStyleIdx="1" presStyleCnt="4">
        <dgm:presLayoutVars>
          <dgm:chMax val="0"/>
          <dgm:bulletEnabled val="1"/>
        </dgm:presLayoutVars>
      </dgm:prSet>
      <dgm:spPr/>
    </dgm:pt>
    <dgm:pt modelId="{CE807E42-8B23-4D1B-AB20-7A50C915000D}" type="pres">
      <dgm:prSet presAssocID="{2F8255A1-29B9-4C8F-A072-380F5A979A5B}" presName="spacer" presStyleCnt="0"/>
      <dgm:spPr/>
    </dgm:pt>
    <dgm:pt modelId="{8FE9BA92-0549-4501-AA1A-FD10CA6EADDA}" type="pres">
      <dgm:prSet presAssocID="{C314E9FF-B080-49BD-9B29-B2E3FC472A31}" presName="parentText" presStyleLbl="node1" presStyleIdx="2" presStyleCnt="4">
        <dgm:presLayoutVars>
          <dgm:chMax val="0"/>
          <dgm:bulletEnabled val="1"/>
        </dgm:presLayoutVars>
      </dgm:prSet>
      <dgm:spPr/>
    </dgm:pt>
    <dgm:pt modelId="{FF966B9E-39B9-4034-A2A5-9BD99B25FB13}" type="pres">
      <dgm:prSet presAssocID="{A6FFCC4E-B9AD-4EB1-B93B-AF4909008D31}" presName="spacer" presStyleCnt="0"/>
      <dgm:spPr/>
    </dgm:pt>
    <dgm:pt modelId="{863F5AD5-077F-4071-9DD9-434B695F418C}" type="pres">
      <dgm:prSet presAssocID="{1AC4304E-977F-4F59-A2D1-E1E4A4B94D3F}" presName="parentText" presStyleLbl="node1" presStyleIdx="3" presStyleCnt="4" custLinFactNeighborY="8440">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FF099660-420A-477F-969D-6D010D252116}" type="presOf" srcId="{4B5E8661-FB5B-4458-80B7-749992F6CAA7}" destId="{A309CA15-7672-40E5-98C2-27835E047AB5}" srcOrd="0" destOrd="0" presId="urn:microsoft.com/office/officeart/2005/8/layout/vList2"/>
    <dgm:cxn modelId="{51027C65-0CD1-44E2-968A-FB7BC5E51AD2}" type="presOf" srcId="{1AC4304E-977F-4F59-A2D1-E1E4A4B94D3F}" destId="{863F5AD5-077F-4071-9DD9-434B695F418C}" srcOrd="0" destOrd="0" presId="urn:microsoft.com/office/officeart/2005/8/layout/vList2"/>
    <dgm:cxn modelId="{880B4373-DFB5-4590-B1CC-C3F2291DFC1B}" type="presOf" srcId="{6203FE16-2497-4067-AA98-012F5DF87D96}" destId="{BB08FC54-9CC8-4254-9F52-4966BE86E95C}" srcOrd="0" destOrd="0" presId="urn:microsoft.com/office/officeart/2005/8/layout/vList2"/>
    <dgm:cxn modelId="{41B82357-7BCE-4E5B-B14F-86E7E506F99E}" type="presOf" srcId="{C314E9FF-B080-49BD-9B29-B2E3FC472A31}" destId="{8FE9BA92-0549-4501-AA1A-FD10CA6EADDA}" srcOrd="0" destOrd="0" presId="urn:microsoft.com/office/officeart/2005/8/layout/vList2"/>
    <dgm:cxn modelId="{04DE0ABF-11F0-4F8C-8F42-97215F4E5CD3}" type="presOf" srcId="{78E4A7BF-EC96-4F27-AA7A-7594A42D0BAC}" destId="{55CB88E6-980A-4CC9-AE13-1944E6B68F67}" srcOrd="0" destOrd="0" presId="urn:microsoft.com/office/officeart/2005/8/layout/vList2"/>
    <dgm:cxn modelId="{D4304ECC-DBCC-483B-8AC7-2AE0625AD405}" srcId="{4B5E8661-FB5B-4458-80B7-749992F6CAA7}" destId="{1AC4304E-977F-4F59-A2D1-E1E4A4B94D3F}" srcOrd="3" destOrd="0" parTransId="{6D157122-1F7A-4622-9C0B-CF18160253F4}" sibTransId="{77098073-4920-4C43-B215-BC6D102E7DDA}"/>
    <dgm:cxn modelId="{C5A58EF3-D9FC-4A63-A7A7-E368F044B808}" srcId="{4B5E8661-FB5B-4458-80B7-749992F6CAA7}" destId="{6203FE16-2497-4067-AA98-012F5DF87D96}" srcOrd="0" destOrd="0" parTransId="{2F2E4A20-3926-4A41-9991-33BE8A2E5BBB}" sibTransId="{1D8925F5-62D2-4AD5-AB65-9F5904752EBD}"/>
    <dgm:cxn modelId="{6887AC4D-1C7D-4B4F-8763-B9AB65F7A097}" type="presParOf" srcId="{A309CA15-7672-40E5-98C2-27835E047AB5}" destId="{BB08FC54-9CC8-4254-9F52-4966BE86E95C}" srcOrd="0" destOrd="0" presId="urn:microsoft.com/office/officeart/2005/8/layout/vList2"/>
    <dgm:cxn modelId="{A9341F1C-8E73-4812-B28D-E4B24E7EFE3A}" type="presParOf" srcId="{A309CA15-7672-40E5-98C2-27835E047AB5}" destId="{9106BB0A-CAE7-4F4F-A361-168BEA026732}" srcOrd="1" destOrd="0" presId="urn:microsoft.com/office/officeart/2005/8/layout/vList2"/>
    <dgm:cxn modelId="{9B412B1E-6557-44DB-AC17-18B70F27DFCC}" type="presParOf" srcId="{A309CA15-7672-40E5-98C2-27835E047AB5}" destId="{55CB88E6-980A-4CC9-AE13-1944E6B68F67}" srcOrd="2" destOrd="0" presId="urn:microsoft.com/office/officeart/2005/8/layout/vList2"/>
    <dgm:cxn modelId="{589E32B6-D716-4428-93E2-7BEE96C9C9AC}" type="presParOf" srcId="{A309CA15-7672-40E5-98C2-27835E047AB5}" destId="{CE807E42-8B23-4D1B-AB20-7A50C915000D}" srcOrd="3" destOrd="0" presId="urn:microsoft.com/office/officeart/2005/8/layout/vList2"/>
    <dgm:cxn modelId="{DD039426-8841-47F7-96DC-A3C497D755A5}" type="presParOf" srcId="{A309CA15-7672-40E5-98C2-27835E047AB5}" destId="{8FE9BA92-0549-4501-AA1A-FD10CA6EADDA}" srcOrd="4" destOrd="0" presId="urn:microsoft.com/office/officeart/2005/8/layout/vList2"/>
    <dgm:cxn modelId="{4B665DEC-71D6-49D9-A65B-83AA8DA174C4}" type="presParOf" srcId="{A309CA15-7672-40E5-98C2-27835E047AB5}" destId="{FF966B9E-39B9-4034-A2A5-9BD99B25FB13}" srcOrd="5" destOrd="0" presId="urn:microsoft.com/office/officeart/2005/8/layout/vList2"/>
    <dgm:cxn modelId="{476B5E66-364D-455B-97F8-8D5D7A9D276A}" type="presParOf" srcId="{A309CA15-7672-40E5-98C2-27835E047AB5}" destId="{863F5AD5-077F-4071-9DD9-434B695F418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203FE16-2497-4067-AA98-012F5DF87D96}">
      <dgm:prSet/>
      <dgm:spPr>
        <a:solidFill>
          <a:srgbClr val="4C216D"/>
        </a:solidFill>
      </dgm:spPr>
      <dgm:t>
        <a:bodyPr/>
        <a:lstStyle/>
        <a:p>
          <a:r>
            <a:rPr lang="en-US" dirty="0">
              <a:latin typeface="Book Antiqua" panose="02040602050305030304" pitchFamily="18" charset="0"/>
            </a:rPr>
            <a:t>Above</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5F2987"/>
        </a:solidFill>
      </dgm:spPr>
      <dgm:t>
        <a:bodyPr/>
        <a:lstStyle/>
        <a:p>
          <a:r>
            <a:rPr lang="en-US" dirty="0">
              <a:latin typeface="Book Antiqua" panose="02040602050305030304" pitchFamily="18" charset="0"/>
            </a:rPr>
            <a:t>Below</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7E36B4"/>
        </a:solidFill>
      </dgm:spPr>
      <dgm:t>
        <a:bodyPr/>
        <a:lstStyle/>
        <a:p>
          <a:r>
            <a:rPr lang="en-US" dirty="0">
              <a:latin typeface="Book Antiqua" panose="02040602050305030304" pitchFamily="18" charset="0"/>
            </a:rPr>
            <a:t>Beside</a:t>
          </a:r>
        </a:p>
      </dgm:t>
    </dgm:pt>
    <dgm:pt modelId="{1A36EE41-FD95-4D1A-A667-AB6649F23335}" type="parTrans" cxnId="{55526F0B-D248-48D1-BF4E-C85AE648DED8}">
      <dgm:prSet/>
      <dgm:spPr/>
      <dgm:t>
        <a:bodyPr/>
        <a:lstStyle/>
        <a:p>
          <a:endParaRPr lang="en-US"/>
        </a:p>
      </dgm:t>
    </dgm:pt>
    <dgm:pt modelId="{A6FFCC4E-B9AD-4EB1-B93B-AF4909008D31}" type="sibTrans" cxnId="{55526F0B-D248-48D1-BF4E-C85AE648DED8}">
      <dgm:prSet/>
      <dgm:spPr/>
      <dgm:t>
        <a:bodyPr/>
        <a:lstStyle/>
        <a:p>
          <a:endParaRPr lang="en-US"/>
        </a:p>
      </dgm:t>
    </dgm:pt>
    <dgm:pt modelId="{1AC4304E-977F-4F59-A2D1-E1E4A4B94D3F}">
      <dgm:prSet/>
      <dgm:spPr>
        <a:solidFill>
          <a:srgbClr val="9C5BCD"/>
        </a:solidFill>
      </dgm:spPr>
      <dgm:t>
        <a:bodyPr/>
        <a:lstStyle/>
        <a:p>
          <a:r>
            <a:rPr lang="en-US" dirty="0">
              <a:latin typeface="Book Antiqua" panose="02040602050305030304" pitchFamily="18" charset="0"/>
            </a:rPr>
            <a:t>Other</a:t>
          </a:r>
        </a:p>
      </dgm:t>
    </dgm:pt>
    <dgm:pt modelId="{6D157122-1F7A-4622-9C0B-CF18160253F4}" type="parTrans" cxnId="{D4304ECC-DBCC-483B-8AC7-2AE0625AD405}">
      <dgm:prSet/>
      <dgm:spPr/>
      <dgm:t>
        <a:bodyPr/>
        <a:lstStyle/>
        <a:p>
          <a:endParaRPr lang="en-US"/>
        </a:p>
      </dgm:t>
    </dgm:pt>
    <dgm:pt modelId="{77098073-4920-4C43-B215-BC6D102E7DDA}" type="sibTrans" cxnId="{D4304ECC-DBCC-483B-8AC7-2AE0625AD405}">
      <dgm:prSet/>
      <dgm:spPr/>
      <dgm:t>
        <a:bodyPr/>
        <a:lstStyle/>
        <a:p>
          <a:endParaRPr lang="en-US"/>
        </a:p>
      </dgm:t>
    </dgm:pt>
    <dgm:pt modelId="{635F976F-5C59-4880-BFFF-7EEC9DD4C7E1}" type="pres">
      <dgm:prSet presAssocID="{4B5E8661-FB5B-4458-80B7-749992F6CAA7}" presName="linear" presStyleCnt="0">
        <dgm:presLayoutVars>
          <dgm:animLvl val="lvl"/>
          <dgm:resizeHandles val="exact"/>
        </dgm:presLayoutVars>
      </dgm:prSet>
      <dgm:spPr/>
    </dgm:pt>
    <dgm:pt modelId="{EF076F4D-398D-47C6-AEA7-F786CD61033A}" type="pres">
      <dgm:prSet presAssocID="{6203FE16-2497-4067-AA98-012F5DF87D96}" presName="parentText" presStyleLbl="node1" presStyleIdx="0" presStyleCnt="4">
        <dgm:presLayoutVars>
          <dgm:chMax val="0"/>
          <dgm:bulletEnabled val="1"/>
        </dgm:presLayoutVars>
      </dgm:prSet>
      <dgm:spPr/>
    </dgm:pt>
    <dgm:pt modelId="{9AC7D201-37FB-4EF5-83A8-81B1CAFE7157}" type="pres">
      <dgm:prSet presAssocID="{1D8925F5-62D2-4AD5-AB65-9F5904752EBD}" presName="spacer" presStyleCnt="0"/>
      <dgm:spPr/>
    </dgm:pt>
    <dgm:pt modelId="{39FA270D-7C40-4F2F-91BD-CAB6D67E61CD}" type="pres">
      <dgm:prSet presAssocID="{78E4A7BF-EC96-4F27-AA7A-7594A42D0BAC}" presName="parentText" presStyleLbl="node1" presStyleIdx="1" presStyleCnt="4">
        <dgm:presLayoutVars>
          <dgm:chMax val="0"/>
          <dgm:bulletEnabled val="1"/>
        </dgm:presLayoutVars>
      </dgm:prSet>
      <dgm:spPr/>
    </dgm:pt>
    <dgm:pt modelId="{5337F497-7DB4-4F77-BA02-31E6B00E862B}" type="pres">
      <dgm:prSet presAssocID="{2F8255A1-29B9-4C8F-A072-380F5A979A5B}" presName="spacer" presStyleCnt="0"/>
      <dgm:spPr/>
    </dgm:pt>
    <dgm:pt modelId="{BBC16207-2668-415E-A3B7-C5AB8436702C}" type="pres">
      <dgm:prSet presAssocID="{C314E9FF-B080-49BD-9B29-B2E3FC472A31}" presName="parentText" presStyleLbl="node1" presStyleIdx="2" presStyleCnt="4">
        <dgm:presLayoutVars>
          <dgm:chMax val="0"/>
          <dgm:bulletEnabled val="1"/>
        </dgm:presLayoutVars>
      </dgm:prSet>
      <dgm:spPr/>
    </dgm:pt>
    <dgm:pt modelId="{81F69A17-9FAC-4321-98BE-701AE17B6E16}" type="pres">
      <dgm:prSet presAssocID="{A6FFCC4E-B9AD-4EB1-B93B-AF4909008D31}" presName="spacer" presStyleCnt="0"/>
      <dgm:spPr/>
    </dgm:pt>
    <dgm:pt modelId="{F111C4C1-18D1-4A38-8BBE-93EAED2B315C}" type="pres">
      <dgm:prSet presAssocID="{1AC4304E-977F-4F59-A2D1-E1E4A4B94D3F}" presName="parentText" presStyleLbl="node1" presStyleIdx="3" presStyleCnt="4">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8C641519-7284-4931-A286-5B4D8ECEB900}" type="presOf" srcId="{78E4A7BF-EC96-4F27-AA7A-7594A42D0BAC}" destId="{39FA270D-7C40-4F2F-91BD-CAB6D67E61CD}" srcOrd="0" destOrd="0" presId="urn:microsoft.com/office/officeart/2005/8/layout/vList2"/>
    <dgm:cxn modelId="{1FCC2423-63BA-4F5C-92BE-99A6CCFE2E70}" type="presOf" srcId="{1AC4304E-977F-4F59-A2D1-E1E4A4B94D3F}" destId="{F111C4C1-18D1-4A38-8BBE-93EAED2B315C}" srcOrd="0" destOrd="0" presId="urn:microsoft.com/office/officeart/2005/8/layout/vList2"/>
    <dgm:cxn modelId="{06C9DE2B-3F09-4B9F-99DA-2345152E5A3D}" type="presOf" srcId="{4B5E8661-FB5B-4458-80B7-749992F6CAA7}" destId="{635F976F-5C59-4880-BFFF-7EEC9DD4C7E1}" srcOrd="0" destOrd="0" presId="urn:microsoft.com/office/officeart/2005/8/layout/vList2"/>
    <dgm:cxn modelId="{5EC214A9-209F-415D-9239-823F4EFA03BA}" type="presOf" srcId="{6203FE16-2497-4067-AA98-012F5DF87D96}" destId="{EF076F4D-398D-47C6-AEA7-F786CD61033A}" srcOrd="0" destOrd="0" presId="urn:microsoft.com/office/officeart/2005/8/layout/vList2"/>
    <dgm:cxn modelId="{D4304ECC-DBCC-483B-8AC7-2AE0625AD405}" srcId="{4B5E8661-FB5B-4458-80B7-749992F6CAA7}" destId="{1AC4304E-977F-4F59-A2D1-E1E4A4B94D3F}" srcOrd="3" destOrd="0" parTransId="{6D157122-1F7A-4622-9C0B-CF18160253F4}" sibTransId="{77098073-4920-4C43-B215-BC6D102E7DDA}"/>
    <dgm:cxn modelId="{29D0A8EF-4D0A-4B77-AE53-3F118D1631D0}" type="presOf" srcId="{C314E9FF-B080-49BD-9B29-B2E3FC472A31}" destId="{BBC16207-2668-415E-A3B7-C5AB8436702C}"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B0F47E82-4842-4F25-9F2F-FB47A0FAED99}" type="presParOf" srcId="{635F976F-5C59-4880-BFFF-7EEC9DD4C7E1}" destId="{EF076F4D-398D-47C6-AEA7-F786CD61033A}" srcOrd="0" destOrd="0" presId="urn:microsoft.com/office/officeart/2005/8/layout/vList2"/>
    <dgm:cxn modelId="{E1094C7E-B7D6-4319-A871-542C788BC05B}" type="presParOf" srcId="{635F976F-5C59-4880-BFFF-7EEC9DD4C7E1}" destId="{9AC7D201-37FB-4EF5-83A8-81B1CAFE7157}" srcOrd="1" destOrd="0" presId="urn:microsoft.com/office/officeart/2005/8/layout/vList2"/>
    <dgm:cxn modelId="{9234E9E2-B235-4DDB-B2E8-7D107347DFDD}" type="presParOf" srcId="{635F976F-5C59-4880-BFFF-7EEC9DD4C7E1}" destId="{39FA270D-7C40-4F2F-91BD-CAB6D67E61CD}" srcOrd="2" destOrd="0" presId="urn:microsoft.com/office/officeart/2005/8/layout/vList2"/>
    <dgm:cxn modelId="{1EBFDC07-EFFB-4F83-82DD-02F4FCE92258}" type="presParOf" srcId="{635F976F-5C59-4880-BFFF-7EEC9DD4C7E1}" destId="{5337F497-7DB4-4F77-BA02-31E6B00E862B}" srcOrd="3" destOrd="0" presId="urn:microsoft.com/office/officeart/2005/8/layout/vList2"/>
    <dgm:cxn modelId="{6193C6E2-CA23-4D46-93FD-B3A348F4A09D}" type="presParOf" srcId="{635F976F-5C59-4880-BFFF-7EEC9DD4C7E1}" destId="{BBC16207-2668-415E-A3B7-C5AB8436702C}" srcOrd="4" destOrd="0" presId="urn:microsoft.com/office/officeart/2005/8/layout/vList2"/>
    <dgm:cxn modelId="{F96626B1-20D6-4744-B867-06AFBC619FC2}" type="presParOf" srcId="{635F976F-5C59-4880-BFFF-7EEC9DD4C7E1}" destId="{81F69A17-9FAC-4321-98BE-701AE17B6E16}" srcOrd="5" destOrd="0" presId="urn:microsoft.com/office/officeart/2005/8/layout/vList2"/>
    <dgm:cxn modelId="{31E2BDCA-B99B-4848-A1BF-8F30E0D76F0B}" type="presParOf" srcId="{635F976F-5C59-4880-BFFF-7EEC9DD4C7E1}" destId="{F111C4C1-18D1-4A38-8BBE-93EAED2B315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B5E8661-FB5B-4458-80B7-749992F6CAA7}"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6203FE16-2497-4067-AA98-012F5DF87D96}">
      <dgm:prSet/>
      <dgm:spPr>
        <a:solidFill>
          <a:srgbClr val="4C216D"/>
        </a:solidFill>
      </dgm:spPr>
      <dgm:t>
        <a:bodyPr/>
        <a:lstStyle/>
        <a:p>
          <a:r>
            <a:rPr lang="en-US" dirty="0">
              <a:latin typeface="Book Antiqua" panose="02040602050305030304" pitchFamily="18" charset="0"/>
            </a:rPr>
            <a:t>Example/Addition</a:t>
          </a:r>
        </a:p>
      </dgm:t>
    </dgm:pt>
    <dgm:pt modelId="{2F2E4A20-3926-4A41-9991-33BE8A2E5BBB}" type="parTrans" cxnId="{C5A58EF3-D9FC-4A63-A7A7-E368F044B808}">
      <dgm:prSet/>
      <dgm:spPr/>
      <dgm:t>
        <a:bodyPr/>
        <a:lstStyle/>
        <a:p>
          <a:endParaRPr lang="en-US"/>
        </a:p>
      </dgm:t>
    </dgm:pt>
    <dgm:pt modelId="{1D8925F5-62D2-4AD5-AB65-9F5904752EBD}" type="sibTrans" cxnId="{C5A58EF3-D9FC-4A63-A7A7-E368F044B808}">
      <dgm:prSet/>
      <dgm:spPr/>
      <dgm:t>
        <a:bodyPr/>
        <a:lstStyle/>
        <a:p>
          <a:endParaRPr lang="en-US"/>
        </a:p>
      </dgm:t>
    </dgm:pt>
    <dgm:pt modelId="{78E4A7BF-EC96-4F27-AA7A-7594A42D0BAC}">
      <dgm:prSet/>
      <dgm:spPr>
        <a:solidFill>
          <a:srgbClr val="5F2987"/>
        </a:solidFill>
      </dgm:spPr>
      <dgm:t>
        <a:bodyPr/>
        <a:lstStyle/>
        <a:p>
          <a:r>
            <a:rPr lang="en-US" dirty="0">
              <a:latin typeface="Book Antiqua" panose="02040602050305030304" pitchFamily="18" charset="0"/>
            </a:rPr>
            <a:t>Compare/Contrast</a:t>
          </a:r>
        </a:p>
      </dgm:t>
    </dgm:pt>
    <dgm:pt modelId="{34A18F30-7843-43C8-9FAF-9FC346494067}" type="parTrans" cxnId="{AEC33204-C516-49A3-BA22-E25260C0CA08}">
      <dgm:prSet/>
      <dgm:spPr/>
      <dgm:t>
        <a:bodyPr/>
        <a:lstStyle/>
        <a:p>
          <a:endParaRPr lang="en-US"/>
        </a:p>
      </dgm:t>
    </dgm:pt>
    <dgm:pt modelId="{2F8255A1-29B9-4C8F-A072-380F5A979A5B}" type="sibTrans" cxnId="{AEC33204-C516-49A3-BA22-E25260C0CA08}">
      <dgm:prSet/>
      <dgm:spPr/>
      <dgm:t>
        <a:bodyPr/>
        <a:lstStyle/>
        <a:p>
          <a:endParaRPr lang="en-US"/>
        </a:p>
      </dgm:t>
    </dgm:pt>
    <dgm:pt modelId="{C314E9FF-B080-49BD-9B29-B2E3FC472A31}">
      <dgm:prSet/>
      <dgm:spPr>
        <a:solidFill>
          <a:srgbClr val="7E36B4"/>
        </a:solidFill>
      </dgm:spPr>
      <dgm:t>
        <a:bodyPr/>
        <a:lstStyle/>
        <a:p>
          <a:r>
            <a:rPr lang="en-US" dirty="0">
              <a:latin typeface="Book Antiqua" panose="02040602050305030304" pitchFamily="18" charset="0"/>
            </a:rPr>
            <a:t>Cause/Conclusion</a:t>
          </a:r>
        </a:p>
      </dgm:t>
    </dgm:pt>
    <dgm:pt modelId="{1A36EE41-FD95-4D1A-A667-AB6649F23335}" type="parTrans" cxnId="{55526F0B-D248-48D1-BF4E-C85AE648DED8}">
      <dgm:prSet/>
      <dgm:spPr/>
      <dgm:t>
        <a:bodyPr/>
        <a:lstStyle/>
        <a:p>
          <a:endParaRPr lang="en-US"/>
        </a:p>
      </dgm:t>
    </dgm:pt>
    <dgm:pt modelId="{A6FFCC4E-B9AD-4EB1-B93B-AF4909008D31}" type="sibTrans" cxnId="{55526F0B-D248-48D1-BF4E-C85AE648DED8}">
      <dgm:prSet/>
      <dgm:spPr/>
      <dgm:t>
        <a:bodyPr/>
        <a:lstStyle/>
        <a:p>
          <a:endParaRPr lang="en-US"/>
        </a:p>
      </dgm:t>
    </dgm:pt>
    <dgm:pt modelId="{1AC4304E-977F-4F59-A2D1-E1E4A4B94D3F}">
      <dgm:prSet/>
      <dgm:spPr>
        <a:solidFill>
          <a:srgbClr val="9C5BCD"/>
        </a:solidFill>
      </dgm:spPr>
      <dgm:t>
        <a:bodyPr/>
        <a:lstStyle/>
        <a:p>
          <a:r>
            <a:rPr lang="en-US" dirty="0">
              <a:latin typeface="Book Antiqua" panose="02040602050305030304" pitchFamily="18" charset="0"/>
            </a:rPr>
            <a:t>Concession</a:t>
          </a:r>
        </a:p>
      </dgm:t>
    </dgm:pt>
    <dgm:pt modelId="{6D157122-1F7A-4622-9C0B-CF18160253F4}" type="parTrans" cxnId="{D4304ECC-DBCC-483B-8AC7-2AE0625AD405}">
      <dgm:prSet/>
      <dgm:spPr/>
      <dgm:t>
        <a:bodyPr/>
        <a:lstStyle/>
        <a:p>
          <a:endParaRPr lang="en-US"/>
        </a:p>
      </dgm:t>
    </dgm:pt>
    <dgm:pt modelId="{77098073-4920-4C43-B215-BC6D102E7DDA}" type="sibTrans" cxnId="{D4304ECC-DBCC-483B-8AC7-2AE0625AD405}">
      <dgm:prSet/>
      <dgm:spPr/>
      <dgm:t>
        <a:bodyPr/>
        <a:lstStyle/>
        <a:p>
          <a:endParaRPr lang="en-US"/>
        </a:p>
      </dgm:t>
    </dgm:pt>
    <dgm:pt modelId="{F93F6104-58E6-45CF-9C75-59B0E9C63C5E}" type="pres">
      <dgm:prSet presAssocID="{4B5E8661-FB5B-4458-80B7-749992F6CAA7}" presName="linear" presStyleCnt="0">
        <dgm:presLayoutVars>
          <dgm:animLvl val="lvl"/>
          <dgm:resizeHandles val="exact"/>
        </dgm:presLayoutVars>
      </dgm:prSet>
      <dgm:spPr/>
    </dgm:pt>
    <dgm:pt modelId="{BB643E4F-5548-49DC-B6EB-FA207739AA45}" type="pres">
      <dgm:prSet presAssocID="{6203FE16-2497-4067-AA98-012F5DF87D96}" presName="parentText" presStyleLbl="node1" presStyleIdx="0" presStyleCnt="4">
        <dgm:presLayoutVars>
          <dgm:chMax val="0"/>
          <dgm:bulletEnabled val="1"/>
        </dgm:presLayoutVars>
      </dgm:prSet>
      <dgm:spPr/>
    </dgm:pt>
    <dgm:pt modelId="{7C7801A1-E46A-420A-9AB3-D7409D9F54F8}" type="pres">
      <dgm:prSet presAssocID="{1D8925F5-62D2-4AD5-AB65-9F5904752EBD}" presName="spacer" presStyleCnt="0"/>
      <dgm:spPr/>
    </dgm:pt>
    <dgm:pt modelId="{51958850-3902-4411-A3A7-D6C07A97110E}" type="pres">
      <dgm:prSet presAssocID="{78E4A7BF-EC96-4F27-AA7A-7594A42D0BAC}" presName="parentText" presStyleLbl="node1" presStyleIdx="1" presStyleCnt="4">
        <dgm:presLayoutVars>
          <dgm:chMax val="0"/>
          <dgm:bulletEnabled val="1"/>
        </dgm:presLayoutVars>
      </dgm:prSet>
      <dgm:spPr/>
    </dgm:pt>
    <dgm:pt modelId="{D4241A80-199A-43F4-B9F4-56D62490706E}" type="pres">
      <dgm:prSet presAssocID="{2F8255A1-29B9-4C8F-A072-380F5A979A5B}" presName="spacer" presStyleCnt="0"/>
      <dgm:spPr/>
    </dgm:pt>
    <dgm:pt modelId="{67E2FF1C-F051-4D9B-8ECC-C43FA5EF0FD1}" type="pres">
      <dgm:prSet presAssocID="{C314E9FF-B080-49BD-9B29-B2E3FC472A31}" presName="parentText" presStyleLbl="node1" presStyleIdx="2" presStyleCnt="4">
        <dgm:presLayoutVars>
          <dgm:chMax val="0"/>
          <dgm:bulletEnabled val="1"/>
        </dgm:presLayoutVars>
      </dgm:prSet>
      <dgm:spPr/>
    </dgm:pt>
    <dgm:pt modelId="{9E910F22-D212-42DB-AF3C-B151CF57DEA0}" type="pres">
      <dgm:prSet presAssocID="{A6FFCC4E-B9AD-4EB1-B93B-AF4909008D31}" presName="spacer" presStyleCnt="0"/>
      <dgm:spPr/>
    </dgm:pt>
    <dgm:pt modelId="{B061A9D9-01D4-4660-A0CF-FA38A48B1E78}" type="pres">
      <dgm:prSet presAssocID="{1AC4304E-977F-4F59-A2D1-E1E4A4B94D3F}" presName="parentText" presStyleLbl="node1" presStyleIdx="3" presStyleCnt="4">
        <dgm:presLayoutVars>
          <dgm:chMax val="0"/>
          <dgm:bulletEnabled val="1"/>
        </dgm:presLayoutVars>
      </dgm:prSet>
      <dgm:spPr/>
    </dgm:pt>
  </dgm:ptLst>
  <dgm:cxnLst>
    <dgm:cxn modelId="{AEC33204-C516-49A3-BA22-E25260C0CA08}" srcId="{4B5E8661-FB5B-4458-80B7-749992F6CAA7}" destId="{78E4A7BF-EC96-4F27-AA7A-7594A42D0BAC}" srcOrd="1" destOrd="0" parTransId="{34A18F30-7843-43C8-9FAF-9FC346494067}" sibTransId="{2F8255A1-29B9-4C8F-A072-380F5A979A5B}"/>
    <dgm:cxn modelId="{55526F0B-D248-48D1-BF4E-C85AE648DED8}" srcId="{4B5E8661-FB5B-4458-80B7-749992F6CAA7}" destId="{C314E9FF-B080-49BD-9B29-B2E3FC472A31}" srcOrd="2" destOrd="0" parTransId="{1A36EE41-FD95-4D1A-A667-AB6649F23335}" sibTransId="{A6FFCC4E-B9AD-4EB1-B93B-AF4909008D31}"/>
    <dgm:cxn modelId="{84488A12-7302-4643-A965-CCE640D398F1}" type="presOf" srcId="{78E4A7BF-EC96-4F27-AA7A-7594A42D0BAC}" destId="{51958850-3902-4411-A3A7-D6C07A97110E}" srcOrd="0" destOrd="0" presId="urn:microsoft.com/office/officeart/2005/8/layout/vList2"/>
    <dgm:cxn modelId="{5E7BC55D-FC08-4D5D-83E9-987863A4E002}" type="presOf" srcId="{C314E9FF-B080-49BD-9B29-B2E3FC472A31}" destId="{67E2FF1C-F051-4D9B-8ECC-C43FA5EF0FD1}" srcOrd="0" destOrd="0" presId="urn:microsoft.com/office/officeart/2005/8/layout/vList2"/>
    <dgm:cxn modelId="{36D02C59-7052-4160-B5D1-A668F907903A}" type="presOf" srcId="{6203FE16-2497-4067-AA98-012F5DF87D96}" destId="{BB643E4F-5548-49DC-B6EB-FA207739AA45}" srcOrd="0" destOrd="0" presId="urn:microsoft.com/office/officeart/2005/8/layout/vList2"/>
    <dgm:cxn modelId="{D6DBC0C1-BC26-4CFE-8A8E-99B985165078}" type="presOf" srcId="{1AC4304E-977F-4F59-A2D1-E1E4A4B94D3F}" destId="{B061A9D9-01D4-4660-A0CF-FA38A48B1E78}" srcOrd="0" destOrd="0" presId="urn:microsoft.com/office/officeart/2005/8/layout/vList2"/>
    <dgm:cxn modelId="{D4304ECC-DBCC-483B-8AC7-2AE0625AD405}" srcId="{4B5E8661-FB5B-4458-80B7-749992F6CAA7}" destId="{1AC4304E-977F-4F59-A2D1-E1E4A4B94D3F}" srcOrd="3" destOrd="0" parTransId="{6D157122-1F7A-4622-9C0B-CF18160253F4}" sibTransId="{77098073-4920-4C43-B215-BC6D102E7DDA}"/>
    <dgm:cxn modelId="{1BB2DADF-83CA-4025-823B-92C4029421AC}" type="presOf" srcId="{4B5E8661-FB5B-4458-80B7-749992F6CAA7}" destId="{F93F6104-58E6-45CF-9C75-59B0E9C63C5E}" srcOrd="0" destOrd="0" presId="urn:microsoft.com/office/officeart/2005/8/layout/vList2"/>
    <dgm:cxn modelId="{C5A58EF3-D9FC-4A63-A7A7-E368F044B808}" srcId="{4B5E8661-FB5B-4458-80B7-749992F6CAA7}" destId="{6203FE16-2497-4067-AA98-012F5DF87D96}" srcOrd="0" destOrd="0" parTransId="{2F2E4A20-3926-4A41-9991-33BE8A2E5BBB}" sibTransId="{1D8925F5-62D2-4AD5-AB65-9F5904752EBD}"/>
    <dgm:cxn modelId="{80B45A33-502C-4C6B-BDA8-0243C7B3D527}" type="presParOf" srcId="{F93F6104-58E6-45CF-9C75-59B0E9C63C5E}" destId="{BB643E4F-5548-49DC-B6EB-FA207739AA45}" srcOrd="0" destOrd="0" presId="urn:microsoft.com/office/officeart/2005/8/layout/vList2"/>
    <dgm:cxn modelId="{51CB6970-F9CD-427B-AB10-819908EC9ABF}" type="presParOf" srcId="{F93F6104-58E6-45CF-9C75-59B0E9C63C5E}" destId="{7C7801A1-E46A-420A-9AB3-D7409D9F54F8}" srcOrd="1" destOrd="0" presId="urn:microsoft.com/office/officeart/2005/8/layout/vList2"/>
    <dgm:cxn modelId="{3B9C4F66-7E1C-460E-993D-CFF7B6AA2DDF}" type="presParOf" srcId="{F93F6104-58E6-45CF-9C75-59B0E9C63C5E}" destId="{51958850-3902-4411-A3A7-D6C07A97110E}" srcOrd="2" destOrd="0" presId="urn:microsoft.com/office/officeart/2005/8/layout/vList2"/>
    <dgm:cxn modelId="{D1930389-B561-4A2A-BDDA-F8FDA12ED879}" type="presParOf" srcId="{F93F6104-58E6-45CF-9C75-59B0E9C63C5E}" destId="{D4241A80-199A-43F4-B9F4-56D62490706E}" srcOrd="3" destOrd="0" presId="urn:microsoft.com/office/officeart/2005/8/layout/vList2"/>
    <dgm:cxn modelId="{3B1E8A6C-CF1C-464A-8242-8914762696B8}" type="presParOf" srcId="{F93F6104-58E6-45CF-9C75-59B0E9C63C5E}" destId="{67E2FF1C-F051-4D9B-8ECC-C43FA5EF0FD1}" srcOrd="4" destOrd="0" presId="urn:microsoft.com/office/officeart/2005/8/layout/vList2"/>
    <dgm:cxn modelId="{5F6FAF52-63B5-4909-AFA4-D345C5ECEF0C}" type="presParOf" srcId="{F93F6104-58E6-45CF-9C75-59B0E9C63C5E}" destId="{9E910F22-D212-42DB-AF3C-B151CF57DEA0}" srcOrd="5" destOrd="0" presId="urn:microsoft.com/office/officeart/2005/8/layout/vList2"/>
    <dgm:cxn modelId="{7275E559-23D0-4834-9176-C1B3BA1BB69F}" type="presParOf" srcId="{F93F6104-58E6-45CF-9C75-59B0E9C63C5E}" destId="{B061A9D9-01D4-4660-A0CF-FA38A48B1E78}"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BF6A330-18CF-439D-9439-E6CA72B510BC}" type="doc">
      <dgm:prSet loTypeId="urn:microsoft.com/office/officeart/2016/7/layout/VerticalSolidActionList" loCatId="List" qsTypeId="urn:microsoft.com/office/officeart/2005/8/quickstyle/simple1" qsCatId="simple" csTypeId="urn:microsoft.com/office/officeart/2005/8/colors/accent1_2" csCatId="accent1" phldr="1"/>
      <dgm:spPr/>
      <dgm:t>
        <a:bodyPr/>
        <a:lstStyle/>
        <a:p>
          <a:endParaRPr lang="en-US"/>
        </a:p>
      </dgm:t>
    </dgm:pt>
    <dgm:pt modelId="{9EAB64F1-9359-44EF-83C6-CC6EEC91831F}">
      <dgm:prSet/>
      <dgm:spPr>
        <a:solidFill>
          <a:srgbClr val="1B3055"/>
        </a:solidFill>
      </dgm:spPr>
      <dgm:t>
        <a:bodyPr/>
        <a:lstStyle/>
        <a:p>
          <a:r>
            <a:rPr lang="en-US" dirty="0">
              <a:latin typeface="Book Antiqua" panose="02040602050305030304" pitchFamily="18" charset="0"/>
            </a:rPr>
            <a:t>Repeat</a:t>
          </a:r>
        </a:p>
      </dgm:t>
    </dgm:pt>
    <dgm:pt modelId="{70B75312-AC5B-4901-9193-A9854530B2F4}" type="parTrans" cxnId="{DAE6A10A-DA7D-4EC4-AE48-C6DDB80830E9}">
      <dgm:prSet/>
      <dgm:spPr/>
      <dgm:t>
        <a:bodyPr/>
        <a:lstStyle/>
        <a:p>
          <a:endParaRPr lang="en-US"/>
        </a:p>
      </dgm:t>
    </dgm:pt>
    <dgm:pt modelId="{37924F66-ACBF-4EC1-AD27-762B0BBC939B}" type="sibTrans" cxnId="{DAE6A10A-DA7D-4EC4-AE48-C6DDB80830E9}">
      <dgm:prSet/>
      <dgm:spPr/>
      <dgm:t>
        <a:bodyPr/>
        <a:lstStyle/>
        <a:p>
          <a:endParaRPr lang="en-US"/>
        </a:p>
      </dgm:t>
    </dgm:pt>
    <dgm:pt modelId="{F4DAC9A7-42EA-4073-9282-624F8D68CC5C}">
      <dgm:prSet/>
      <dgm:spPr/>
      <dgm:t>
        <a:bodyPr/>
        <a:lstStyle/>
        <a:p>
          <a:r>
            <a:rPr lang="en-US" dirty="0">
              <a:latin typeface="Book Antiqua" panose="02040602050305030304" pitchFamily="18" charset="0"/>
            </a:rPr>
            <a:t>Repeat a word or phrase from a previous sentence or paragraph</a:t>
          </a:r>
        </a:p>
      </dgm:t>
    </dgm:pt>
    <dgm:pt modelId="{219F8E2A-3233-4DAA-A06E-EECF93D3E033}" type="parTrans" cxnId="{12E5267F-77EC-4D2F-A5A2-72194ACFB50C}">
      <dgm:prSet/>
      <dgm:spPr/>
      <dgm:t>
        <a:bodyPr/>
        <a:lstStyle/>
        <a:p>
          <a:endParaRPr lang="en-US"/>
        </a:p>
      </dgm:t>
    </dgm:pt>
    <dgm:pt modelId="{940965FE-BBC1-4E96-AC06-FA8B99C3F9DE}" type="sibTrans" cxnId="{12E5267F-77EC-4D2F-A5A2-72194ACFB50C}">
      <dgm:prSet/>
      <dgm:spPr/>
      <dgm:t>
        <a:bodyPr/>
        <a:lstStyle/>
        <a:p>
          <a:endParaRPr lang="en-US"/>
        </a:p>
      </dgm:t>
    </dgm:pt>
    <dgm:pt modelId="{24F906D3-4606-4AE5-95BB-6611767E2840}">
      <dgm:prSet/>
      <dgm:spPr>
        <a:solidFill>
          <a:srgbClr val="27457B"/>
        </a:solidFill>
      </dgm:spPr>
      <dgm:t>
        <a:bodyPr/>
        <a:lstStyle/>
        <a:p>
          <a:r>
            <a:rPr lang="en-US" dirty="0">
              <a:latin typeface="Book Antiqua" panose="02040602050305030304" pitchFamily="18" charset="0"/>
            </a:rPr>
            <a:t>Use</a:t>
          </a:r>
        </a:p>
      </dgm:t>
    </dgm:pt>
    <dgm:pt modelId="{0B828003-2872-4F83-987C-FCF9A6238063}" type="parTrans" cxnId="{03D67E52-8F4B-4C76-9FE2-08A5ED5CEAA4}">
      <dgm:prSet/>
      <dgm:spPr/>
      <dgm:t>
        <a:bodyPr/>
        <a:lstStyle/>
        <a:p>
          <a:endParaRPr lang="en-US"/>
        </a:p>
      </dgm:t>
    </dgm:pt>
    <dgm:pt modelId="{69EF4482-59DB-46D3-B4E7-59A20E917A7E}" type="sibTrans" cxnId="{03D67E52-8F4B-4C76-9FE2-08A5ED5CEAA4}">
      <dgm:prSet/>
      <dgm:spPr/>
      <dgm:t>
        <a:bodyPr/>
        <a:lstStyle/>
        <a:p>
          <a:endParaRPr lang="en-US"/>
        </a:p>
      </dgm:t>
    </dgm:pt>
    <dgm:pt modelId="{63D86368-B7AD-4A94-A2EE-E17FF9409FFE}">
      <dgm:prSet/>
      <dgm:spPr/>
      <dgm:t>
        <a:bodyPr/>
        <a:lstStyle/>
        <a:p>
          <a:r>
            <a:rPr lang="en-US" dirty="0">
              <a:latin typeface="Book Antiqua" panose="02040602050305030304" pitchFamily="18" charset="0"/>
            </a:rPr>
            <a:t>Use pronouns that refers to a noun/phrase used previously</a:t>
          </a:r>
        </a:p>
      </dgm:t>
    </dgm:pt>
    <dgm:pt modelId="{04A1D20C-5016-4CAE-B3D2-28B5981AB73F}" type="parTrans" cxnId="{5A702711-8DFE-426A-BDD5-AABA551EF66E}">
      <dgm:prSet/>
      <dgm:spPr/>
      <dgm:t>
        <a:bodyPr/>
        <a:lstStyle/>
        <a:p>
          <a:endParaRPr lang="en-US"/>
        </a:p>
      </dgm:t>
    </dgm:pt>
    <dgm:pt modelId="{BC72BE2A-F40E-44F6-9BC7-77414D808093}" type="sibTrans" cxnId="{5A702711-8DFE-426A-BDD5-AABA551EF66E}">
      <dgm:prSet/>
      <dgm:spPr/>
      <dgm:t>
        <a:bodyPr/>
        <a:lstStyle/>
        <a:p>
          <a:endParaRPr lang="en-US"/>
        </a:p>
      </dgm:t>
    </dgm:pt>
    <dgm:pt modelId="{93C1C21B-3042-4288-803A-12220F0AB26C}">
      <dgm:prSet/>
      <dgm:spPr>
        <a:solidFill>
          <a:srgbClr val="345DA6"/>
        </a:solidFill>
      </dgm:spPr>
      <dgm:t>
        <a:bodyPr/>
        <a:lstStyle/>
        <a:p>
          <a:r>
            <a:rPr lang="en-US" dirty="0">
              <a:latin typeface="Book Antiqua" panose="02040602050305030304" pitchFamily="18" charset="0"/>
            </a:rPr>
            <a:t>Pair</a:t>
          </a:r>
        </a:p>
      </dgm:t>
    </dgm:pt>
    <dgm:pt modelId="{AAEDE3D1-45CE-42DC-8A6A-ABAEE13BA78B}" type="parTrans" cxnId="{040B95F3-4EA1-4040-BF0A-30707321F032}">
      <dgm:prSet/>
      <dgm:spPr/>
      <dgm:t>
        <a:bodyPr/>
        <a:lstStyle/>
        <a:p>
          <a:endParaRPr lang="en-US"/>
        </a:p>
      </dgm:t>
    </dgm:pt>
    <dgm:pt modelId="{303FE9A2-0BB6-4EA0-9A3F-9EE9B8D53DD0}" type="sibTrans" cxnId="{040B95F3-4EA1-4040-BF0A-30707321F032}">
      <dgm:prSet/>
      <dgm:spPr/>
      <dgm:t>
        <a:bodyPr/>
        <a:lstStyle/>
        <a:p>
          <a:endParaRPr lang="en-US"/>
        </a:p>
      </dgm:t>
    </dgm:pt>
    <dgm:pt modelId="{A150A7DC-B3DB-4A8F-AB7F-E2F6BB7F8260}">
      <dgm:prSet/>
      <dgm:spPr/>
      <dgm:t>
        <a:bodyPr/>
        <a:lstStyle/>
        <a:p>
          <a:r>
            <a:rPr lang="en-US" dirty="0">
              <a:latin typeface="Book Antiqua" panose="02040602050305030304" pitchFamily="18" charset="0"/>
            </a:rPr>
            <a:t>Pair associated/binary word combinations</a:t>
          </a:r>
        </a:p>
      </dgm:t>
    </dgm:pt>
    <dgm:pt modelId="{D895EC05-F2C6-418F-B53B-6BED43AFA911}" type="parTrans" cxnId="{F5890104-A959-46E9-B16A-C134612C9934}">
      <dgm:prSet/>
      <dgm:spPr/>
      <dgm:t>
        <a:bodyPr/>
        <a:lstStyle/>
        <a:p>
          <a:endParaRPr lang="en-US"/>
        </a:p>
      </dgm:t>
    </dgm:pt>
    <dgm:pt modelId="{4203FAB5-EACE-49A4-9B60-D91F565F7C84}" type="sibTrans" cxnId="{F5890104-A959-46E9-B16A-C134612C9934}">
      <dgm:prSet/>
      <dgm:spPr/>
      <dgm:t>
        <a:bodyPr/>
        <a:lstStyle/>
        <a:p>
          <a:endParaRPr lang="en-US"/>
        </a:p>
      </dgm:t>
    </dgm:pt>
    <dgm:pt modelId="{E7F90115-17F1-4175-BD09-5BC437C34DB9}">
      <dgm:prSet/>
      <dgm:spPr>
        <a:solidFill>
          <a:srgbClr val="416FC3"/>
        </a:solidFill>
      </dgm:spPr>
      <dgm:t>
        <a:bodyPr/>
        <a:lstStyle/>
        <a:p>
          <a:r>
            <a:rPr lang="en-US" dirty="0">
              <a:latin typeface="Book Antiqua" panose="02040602050305030304" pitchFamily="18" charset="0"/>
            </a:rPr>
            <a:t>Add</a:t>
          </a:r>
        </a:p>
      </dgm:t>
    </dgm:pt>
    <dgm:pt modelId="{5F85BCE2-F3EC-466D-9AD9-55B62AE4CFFA}" type="parTrans" cxnId="{04460CB7-F138-4894-BD64-BE7BB4112A4F}">
      <dgm:prSet/>
      <dgm:spPr/>
      <dgm:t>
        <a:bodyPr/>
        <a:lstStyle/>
        <a:p>
          <a:endParaRPr lang="en-US"/>
        </a:p>
      </dgm:t>
    </dgm:pt>
    <dgm:pt modelId="{9B297DCE-4D77-4E21-87AC-0E18F72946C9}" type="sibTrans" cxnId="{04460CB7-F138-4894-BD64-BE7BB4112A4F}">
      <dgm:prSet/>
      <dgm:spPr/>
      <dgm:t>
        <a:bodyPr/>
        <a:lstStyle/>
        <a:p>
          <a:endParaRPr lang="en-US"/>
        </a:p>
      </dgm:t>
    </dgm:pt>
    <dgm:pt modelId="{CA2D6486-0A46-4BC3-9144-156F93440F34}">
      <dgm:prSet/>
      <dgm:spPr/>
      <dgm:t>
        <a:bodyPr/>
        <a:lstStyle/>
        <a:p>
          <a:r>
            <a:rPr lang="en-US" dirty="0">
              <a:latin typeface="Book Antiqua" panose="02040602050305030304" pitchFamily="18" charset="0"/>
            </a:rPr>
            <a:t>Add punctuation</a:t>
          </a:r>
        </a:p>
      </dgm:t>
    </dgm:pt>
    <dgm:pt modelId="{6D2F3C40-E974-4D97-8121-30E8FCCCD2D0}" type="parTrans" cxnId="{E1EFCF1E-9217-4503-9825-EAA76864AF1B}">
      <dgm:prSet/>
      <dgm:spPr/>
      <dgm:t>
        <a:bodyPr/>
        <a:lstStyle/>
        <a:p>
          <a:endParaRPr lang="en-US"/>
        </a:p>
      </dgm:t>
    </dgm:pt>
    <dgm:pt modelId="{340B7EC8-B5FA-475F-9607-B14F89DE5CA9}" type="sibTrans" cxnId="{E1EFCF1E-9217-4503-9825-EAA76864AF1B}">
      <dgm:prSet/>
      <dgm:spPr/>
      <dgm:t>
        <a:bodyPr/>
        <a:lstStyle/>
        <a:p>
          <a:endParaRPr lang="en-US"/>
        </a:p>
      </dgm:t>
    </dgm:pt>
    <dgm:pt modelId="{B1A72753-0414-4ED1-AF61-F80E9274CE6D}" type="pres">
      <dgm:prSet presAssocID="{1BF6A330-18CF-439D-9439-E6CA72B510BC}" presName="Name0" presStyleCnt="0">
        <dgm:presLayoutVars>
          <dgm:dir/>
          <dgm:animLvl val="lvl"/>
          <dgm:resizeHandles val="exact"/>
        </dgm:presLayoutVars>
      </dgm:prSet>
      <dgm:spPr/>
    </dgm:pt>
    <dgm:pt modelId="{3B56B8D0-11FF-45A2-B47E-8F0463A1CE42}" type="pres">
      <dgm:prSet presAssocID="{9EAB64F1-9359-44EF-83C6-CC6EEC91831F}" presName="linNode" presStyleCnt="0"/>
      <dgm:spPr/>
    </dgm:pt>
    <dgm:pt modelId="{F2BF2558-BEFB-41FE-A3E8-48FBD738CA5A}" type="pres">
      <dgm:prSet presAssocID="{9EAB64F1-9359-44EF-83C6-CC6EEC91831F}" presName="parentText" presStyleLbl="alignNode1" presStyleIdx="0" presStyleCnt="4">
        <dgm:presLayoutVars>
          <dgm:chMax val="1"/>
          <dgm:bulletEnabled/>
        </dgm:presLayoutVars>
      </dgm:prSet>
      <dgm:spPr/>
    </dgm:pt>
    <dgm:pt modelId="{618D5216-53C5-4055-A8A5-4A8D84B1D1D5}" type="pres">
      <dgm:prSet presAssocID="{9EAB64F1-9359-44EF-83C6-CC6EEC91831F}" presName="descendantText" presStyleLbl="alignAccFollowNode1" presStyleIdx="0" presStyleCnt="4">
        <dgm:presLayoutVars>
          <dgm:bulletEnabled/>
        </dgm:presLayoutVars>
      </dgm:prSet>
      <dgm:spPr/>
    </dgm:pt>
    <dgm:pt modelId="{5AAD3E56-34CF-443B-93F2-0DAFEA161D07}" type="pres">
      <dgm:prSet presAssocID="{37924F66-ACBF-4EC1-AD27-762B0BBC939B}" presName="sp" presStyleCnt="0"/>
      <dgm:spPr/>
    </dgm:pt>
    <dgm:pt modelId="{234937B5-F17D-4961-B8E8-C089240E5814}" type="pres">
      <dgm:prSet presAssocID="{24F906D3-4606-4AE5-95BB-6611767E2840}" presName="linNode" presStyleCnt="0"/>
      <dgm:spPr/>
    </dgm:pt>
    <dgm:pt modelId="{25D64A29-DB53-4CEF-ADF4-91F1AD33A03B}" type="pres">
      <dgm:prSet presAssocID="{24F906D3-4606-4AE5-95BB-6611767E2840}" presName="parentText" presStyleLbl="alignNode1" presStyleIdx="1" presStyleCnt="4">
        <dgm:presLayoutVars>
          <dgm:chMax val="1"/>
          <dgm:bulletEnabled/>
        </dgm:presLayoutVars>
      </dgm:prSet>
      <dgm:spPr/>
    </dgm:pt>
    <dgm:pt modelId="{9EF7B35E-A9B3-414A-BF39-AF912CA7F672}" type="pres">
      <dgm:prSet presAssocID="{24F906D3-4606-4AE5-95BB-6611767E2840}" presName="descendantText" presStyleLbl="alignAccFollowNode1" presStyleIdx="1" presStyleCnt="4">
        <dgm:presLayoutVars>
          <dgm:bulletEnabled/>
        </dgm:presLayoutVars>
      </dgm:prSet>
      <dgm:spPr/>
    </dgm:pt>
    <dgm:pt modelId="{DBA1DC02-E09D-47D6-BFD8-2DCA882813C6}" type="pres">
      <dgm:prSet presAssocID="{69EF4482-59DB-46D3-B4E7-59A20E917A7E}" presName="sp" presStyleCnt="0"/>
      <dgm:spPr/>
    </dgm:pt>
    <dgm:pt modelId="{411A7D58-B171-4008-9FDF-29ECCF3965C4}" type="pres">
      <dgm:prSet presAssocID="{93C1C21B-3042-4288-803A-12220F0AB26C}" presName="linNode" presStyleCnt="0"/>
      <dgm:spPr/>
    </dgm:pt>
    <dgm:pt modelId="{22B455F4-78F8-4182-BBB9-51816EA13C5E}" type="pres">
      <dgm:prSet presAssocID="{93C1C21B-3042-4288-803A-12220F0AB26C}" presName="parentText" presStyleLbl="alignNode1" presStyleIdx="2" presStyleCnt="4">
        <dgm:presLayoutVars>
          <dgm:chMax val="1"/>
          <dgm:bulletEnabled/>
        </dgm:presLayoutVars>
      </dgm:prSet>
      <dgm:spPr/>
    </dgm:pt>
    <dgm:pt modelId="{D14880B8-D1B3-4A40-9C49-4B22647D61DC}" type="pres">
      <dgm:prSet presAssocID="{93C1C21B-3042-4288-803A-12220F0AB26C}" presName="descendantText" presStyleLbl="alignAccFollowNode1" presStyleIdx="2" presStyleCnt="4">
        <dgm:presLayoutVars>
          <dgm:bulletEnabled/>
        </dgm:presLayoutVars>
      </dgm:prSet>
      <dgm:spPr/>
    </dgm:pt>
    <dgm:pt modelId="{0A11D9BD-534B-4D3D-BC65-8B1405FCCF84}" type="pres">
      <dgm:prSet presAssocID="{303FE9A2-0BB6-4EA0-9A3F-9EE9B8D53DD0}" presName="sp" presStyleCnt="0"/>
      <dgm:spPr/>
    </dgm:pt>
    <dgm:pt modelId="{E02609AE-AC4D-442D-B1BD-DA98615FE3A4}" type="pres">
      <dgm:prSet presAssocID="{E7F90115-17F1-4175-BD09-5BC437C34DB9}" presName="linNode" presStyleCnt="0"/>
      <dgm:spPr/>
    </dgm:pt>
    <dgm:pt modelId="{6F150707-FDCD-458E-88B7-163785341EE3}" type="pres">
      <dgm:prSet presAssocID="{E7F90115-17F1-4175-BD09-5BC437C34DB9}" presName="parentText" presStyleLbl="alignNode1" presStyleIdx="3" presStyleCnt="4">
        <dgm:presLayoutVars>
          <dgm:chMax val="1"/>
          <dgm:bulletEnabled/>
        </dgm:presLayoutVars>
      </dgm:prSet>
      <dgm:spPr/>
    </dgm:pt>
    <dgm:pt modelId="{CB6BB2FC-955F-4A7C-83BC-438516C84F2C}" type="pres">
      <dgm:prSet presAssocID="{E7F90115-17F1-4175-BD09-5BC437C34DB9}" presName="descendantText" presStyleLbl="alignAccFollowNode1" presStyleIdx="3" presStyleCnt="4">
        <dgm:presLayoutVars>
          <dgm:bulletEnabled/>
        </dgm:presLayoutVars>
      </dgm:prSet>
      <dgm:spPr/>
    </dgm:pt>
  </dgm:ptLst>
  <dgm:cxnLst>
    <dgm:cxn modelId="{F5890104-A959-46E9-B16A-C134612C9934}" srcId="{93C1C21B-3042-4288-803A-12220F0AB26C}" destId="{A150A7DC-B3DB-4A8F-AB7F-E2F6BB7F8260}" srcOrd="0" destOrd="0" parTransId="{D895EC05-F2C6-418F-B53B-6BED43AFA911}" sibTransId="{4203FAB5-EACE-49A4-9B60-D91F565F7C84}"/>
    <dgm:cxn modelId="{437D5404-BD9E-40B2-AF10-E0A088F63C3C}" type="presOf" srcId="{E7F90115-17F1-4175-BD09-5BC437C34DB9}" destId="{6F150707-FDCD-458E-88B7-163785341EE3}" srcOrd="0" destOrd="0" presId="urn:microsoft.com/office/officeart/2016/7/layout/VerticalSolidActionList"/>
    <dgm:cxn modelId="{DAE6A10A-DA7D-4EC4-AE48-C6DDB80830E9}" srcId="{1BF6A330-18CF-439D-9439-E6CA72B510BC}" destId="{9EAB64F1-9359-44EF-83C6-CC6EEC91831F}" srcOrd="0" destOrd="0" parTransId="{70B75312-AC5B-4901-9193-A9854530B2F4}" sibTransId="{37924F66-ACBF-4EC1-AD27-762B0BBC939B}"/>
    <dgm:cxn modelId="{5A702711-8DFE-426A-BDD5-AABA551EF66E}" srcId="{24F906D3-4606-4AE5-95BB-6611767E2840}" destId="{63D86368-B7AD-4A94-A2EE-E17FF9409FFE}" srcOrd="0" destOrd="0" parTransId="{04A1D20C-5016-4CAE-B3D2-28B5981AB73F}" sibTransId="{BC72BE2A-F40E-44F6-9BC7-77414D808093}"/>
    <dgm:cxn modelId="{E1EFCF1E-9217-4503-9825-EAA76864AF1B}" srcId="{E7F90115-17F1-4175-BD09-5BC437C34DB9}" destId="{CA2D6486-0A46-4BC3-9144-156F93440F34}" srcOrd="0" destOrd="0" parTransId="{6D2F3C40-E974-4D97-8121-30E8FCCCD2D0}" sibTransId="{340B7EC8-B5FA-475F-9607-B14F89DE5CA9}"/>
    <dgm:cxn modelId="{F7DF893D-B7AB-484C-A750-52CA1BD3AB5E}" type="presOf" srcId="{24F906D3-4606-4AE5-95BB-6611767E2840}" destId="{25D64A29-DB53-4CEF-ADF4-91F1AD33A03B}" srcOrd="0" destOrd="0" presId="urn:microsoft.com/office/officeart/2016/7/layout/VerticalSolidActionList"/>
    <dgm:cxn modelId="{6BBCC851-3F4A-4C04-A3A6-0A1EA8154053}" type="presOf" srcId="{F4DAC9A7-42EA-4073-9282-624F8D68CC5C}" destId="{618D5216-53C5-4055-A8A5-4A8D84B1D1D5}" srcOrd="0" destOrd="0" presId="urn:microsoft.com/office/officeart/2016/7/layout/VerticalSolidActionList"/>
    <dgm:cxn modelId="{C582C971-25B2-4A2C-9BB2-E554FDE87088}" type="presOf" srcId="{93C1C21B-3042-4288-803A-12220F0AB26C}" destId="{22B455F4-78F8-4182-BBB9-51816EA13C5E}" srcOrd="0" destOrd="0" presId="urn:microsoft.com/office/officeart/2016/7/layout/VerticalSolidActionList"/>
    <dgm:cxn modelId="{03D67E52-8F4B-4C76-9FE2-08A5ED5CEAA4}" srcId="{1BF6A330-18CF-439D-9439-E6CA72B510BC}" destId="{24F906D3-4606-4AE5-95BB-6611767E2840}" srcOrd="1" destOrd="0" parTransId="{0B828003-2872-4F83-987C-FCF9A6238063}" sibTransId="{69EF4482-59DB-46D3-B4E7-59A20E917A7E}"/>
    <dgm:cxn modelId="{12E5267F-77EC-4D2F-A5A2-72194ACFB50C}" srcId="{9EAB64F1-9359-44EF-83C6-CC6EEC91831F}" destId="{F4DAC9A7-42EA-4073-9282-624F8D68CC5C}" srcOrd="0" destOrd="0" parTransId="{219F8E2A-3233-4DAA-A06E-EECF93D3E033}" sibTransId="{940965FE-BBC1-4E96-AC06-FA8B99C3F9DE}"/>
    <dgm:cxn modelId="{04460CB7-F138-4894-BD64-BE7BB4112A4F}" srcId="{1BF6A330-18CF-439D-9439-E6CA72B510BC}" destId="{E7F90115-17F1-4175-BD09-5BC437C34DB9}" srcOrd="3" destOrd="0" parTransId="{5F85BCE2-F3EC-466D-9AD9-55B62AE4CFFA}" sibTransId="{9B297DCE-4D77-4E21-87AC-0E18F72946C9}"/>
    <dgm:cxn modelId="{C82F69B7-836E-42F6-A679-24D4F71F9523}" type="presOf" srcId="{63D86368-B7AD-4A94-A2EE-E17FF9409FFE}" destId="{9EF7B35E-A9B3-414A-BF39-AF912CA7F672}" srcOrd="0" destOrd="0" presId="urn:microsoft.com/office/officeart/2016/7/layout/VerticalSolidActionList"/>
    <dgm:cxn modelId="{D8AC39C0-B5B3-4648-A5C8-F9CAF764352F}" type="presOf" srcId="{1BF6A330-18CF-439D-9439-E6CA72B510BC}" destId="{B1A72753-0414-4ED1-AF61-F80E9274CE6D}" srcOrd="0" destOrd="0" presId="urn:microsoft.com/office/officeart/2016/7/layout/VerticalSolidActionList"/>
    <dgm:cxn modelId="{A90C3DDE-4FA9-4D8B-95B0-3B5893B6018F}" type="presOf" srcId="{9EAB64F1-9359-44EF-83C6-CC6EEC91831F}" destId="{F2BF2558-BEFB-41FE-A3E8-48FBD738CA5A}" srcOrd="0" destOrd="0" presId="urn:microsoft.com/office/officeart/2016/7/layout/VerticalSolidActionList"/>
    <dgm:cxn modelId="{2BA6E8E7-E8E4-4F24-8A29-8E950D50788D}" type="presOf" srcId="{CA2D6486-0A46-4BC3-9144-156F93440F34}" destId="{CB6BB2FC-955F-4A7C-83BC-438516C84F2C}" srcOrd="0" destOrd="0" presId="urn:microsoft.com/office/officeart/2016/7/layout/VerticalSolidActionList"/>
    <dgm:cxn modelId="{040B95F3-4EA1-4040-BF0A-30707321F032}" srcId="{1BF6A330-18CF-439D-9439-E6CA72B510BC}" destId="{93C1C21B-3042-4288-803A-12220F0AB26C}" srcOrd="2" destOrd="0" parTransId="{AAEDE3D1-45CE-42DC-8A6A-ABAEE13BA78B}" sibTransId="{303FE9A2-0BB6-4EA0-9A3F-9EE9B8D53DD0}"/>
    <dgm:cxn modelId="{3FD55AFA-D605-4C59-ACEF-88EF618A36DB}" type="presOf" srcId="{A150A7DC-B3DB-4A8F-AB7F-E2F6BB7F8260}" destId="{D14880B8-D1B3-4A40-9C49-4B22647D61DC}" srcOrd="0" destOrd="0" presId="urn:microsoft.com/office/officeart/2016/7/layout/VerticalSolidActionList"/>
    <dgm:cxn modelId="{12BCA2EC-55AF-498F-9E0E-F9D9BF4B0862}" type="presParOf" srcId="{B1A72753-0414-4ED1-AF61-F80E9274CE6D}" destId="{3B56B8D0-11FF-45A2-B47E-8F0463A1CE42}" srcOrd="0" destOrd="0" presId="urn:microsoft.com/office/officeart/2016/7/layout/VerticalSolidActionList"/>
    <dgm:cxn modelId="{94A52588-0FB9-466D-A29E-D0CF0A86F9D7}" type="presParOf" srcId="{3B56B8D0-11FF-45A2-B47E-8F0463A1CE42}" destId="{F2BF2558-BEFB-41FE-A3E8-48FBD738CA5A}" srcOrd="0" destOrd="0" presId="urn:microsoft.com/office/officeart/2016/7/layout/VerticalSolidActionList"/>
    <dgm:cxn modelId="{045EA7B9-70DC-491E-8AA8-A80E883EFC79}" type="presParOf" srcId="{3B56B8D0-11FF-45A2-B47E-8F0463A1CE42}" destId="{618D5216-53C5-4055-A8A5-4A8D84B1D1D5}" srcOrd="1" destOrd="0" presId="urn:microsoft.com/office/officeart/2016/7/layout/VerticalSolidActionList"/>
    <dgm:cxn modelId="{6F98A123-DE4B-4527-95D1-6C8B1B880D55}" type="presParOf" srcId="{B1A72753-0414-4ED1-AF61-F80E9274CE6D}" destId="{5AAD3E56-34CF-443B-93F2-0DAFEA161D07}" srcOrd="1" destOrd="0" presId="urn:microsoft.com/office/officeart/2016/7/layout/VerticalSolidActionList"/>
    <dgm:cxn modelId="{9255956D-ECCD-4388-B812-FCABBA341FF6}" type="presParOf" srcId="{B1A72753-0414-4ED1-AF61-F80E9274CE6D}" destId="{234937B5-F17D-4961-B8E8-C089240E5814}" srcOrd="2" destOrd="0" presId="urn:microsoft.com/office/officeart/2016/7/layout/VerticalSolidActionList"/>
    <dgm:cxn modelId="{420E7954-8ADD-4E9A-92B7-ECF199D17360}" type="presParOf" srcId="{234937B5-F17D-4961-B8E8-C089240E5814}" destId="{25D64A29-DB53-4CEF-ADF4-91F1AD33A03B}" srcOrd="0" destOrd="0" presId="urn:microsoft.com/office/officeart/2016/7/layout/VerticalSolidActionList"/>
    <dgm:cxn modelId="{93B8D286-64FB-42BB-92AF-89DA593805F8}" type="presParOf" srcId="{234937B5-F17D-4961-B8E8-C089240E5814}" destId="{9EF7B35E-A9B3-414A-BF39-AF912CA7F672}" srcOrd="1" destOrd="0" presId="urn:microsoft.com/office/officeart/2016/7/layout/VerticalSolidActionList"/>
    <dgm:cxn modelId="{E66D646B-8231-4BFA-B8C5-DA5BF607240C}" type="presParOf" srcId="{B1A72753-0414-4ED1-AF61-F80E9274CE6D}" destId="{DBA1DC02-E09D-47D6-BFD8-2DCA882813C6}" srcOrd="3" destOrd="0" presId="urn:microsoft.com/office/officeart/2016/7/layout/VerticalSolidActionList"/>
    <dgm:cxn modelId="{307ABE78-17AE-479B-874A-A56556E1932B}" type="presParOf" srcId="{B1A72753-0414-4ED1-AF61-F80E9274CE6D}" destId="{411A7D58-B171-4008-9FDF-29ECCF3965C4}" srcOrd="4" destOrd="0" presId="urn:microsoft.com/office/officeart/2016/7/layout/VerticalSolidActionList"/>
    <dgm:cxn modelId="{CBD2F110-5FF0-46C7-B166-016F11CF90DB}" type="presParOf" srcId="{411A7D58-B171-4008-9FDF-29ECCF3965C4}" destId="{22B455F4-78F8-4182-BBB9-51816EA13C5E}" srcOrd="0" destOrd="0" presId="urn:microsoft.com/office/officeart/2016/7/layout/VerticalSolidActionList"/>
    <dgm:cxn modelId="{DCE7B2AE-9E17-4AAC-81D7-D7A7BBACF687}" type="presParOf" srcId="{411A7D58-B171-4008-9FDF-29ECCF3965C4}" destId="{D14880B8-D1B3-4A40-9C49-4B22647D61DC}" srcOrd="1" destOrd="0" presId="urn:microsoft.com/office/officeart/2016/7/layout/VerticalSolidActionList"/>
    <dgm:cxn modelId="{453BB0E2-FCE4-4F2C-8792-AC39AE53B328}" type="presParOf" srcId="{B1A72753-0414-4ED1-AF61-F80E9274CE6D}" destId="{0A11D9BD-534B-4D3D-BC65-8B1405FCCF84}" srcOrd="5" destOrd="0" presId="urn:microsoft.com/office/officeart/2016/7/layout/VerticalSolidActionList"/>
    <dgm:cxn modelId="{B731DA19-A402-4431-A3C6-3C7A11639544}" type="presParOf" srcId="{B1A72753-0414-4ED1-AF61-F80E9274CE6D}" destId="{E02609AE-AC4D-442D-B1BD-DA98615FE3A4}" srcOrd="6" destOrd="0" presId="urn:microsoft.com/office/officeart/2016/7/layout/VerticalSolidActionList"/>
    <dgm:cxn modelId="{8BD306FC-796F-4ACF-9064-90F44975E0B9}" type="presParOf" srcId="{E02609AE-AC4D-442D-B1BD-DA98615FE3A4}" destId="{6F150707-FDCD-458E-88B7-163785341EE3}" srcOrd="0" destOrd="0" presId="urn:microsoft.com/office/officeart/2016/7/layout/VerticalSolidActionList"/>
    <dgm:cxn modelId="{ECA1B1B6-26DF-4DE3-B02C-227E01DCBC27}" type="presParOf" srcId="{E02609AE-AC4D-442D-B1BD-DA98615FE3A4}" destId="{CB6BB2FC-955F-4A7C-83BC-438516C84F2C}"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E19D8-98A5-488C-BB26-CF9368DD4812}">
      <dsp:nvSpPr>
        <dsp:cNvPr id="0" name=""/>
        <dsp:cNvSpPr/>
      </dsp:nvSpPr>
      <dsp:spPr>
        <a:xfrm>
          <a:off x="0" y="416232"/>
          <a:ext cx="6513603" cy="1628640"/>
        </a:xfrm>
        <a:prstGeom prst="roundRect">
          <a:avLst/>
        </a:prstGeom>
        <a:solidFill>
          <a:srgbClr val="4D0B0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latin typeface="Book Antiqua" panose="02040602050305030304" pitchFamily="18" charset="0"/>
            </a:rPr>
            <a:t>Adverbial words/phrases are words or group of words that modify verbs, adjectives, or adverbs.</a:t>
          </a:r>
        </a:p>
      </dsp:txBody>
      <dsp:txXfrm>
        <a:off x="79504" y="495736"/>
        <a:ext cx="6354595" cy="1469632"/>
      </dsp:txXfrm>
    </dsp:sp>
    <dsp:sp modelId="{2BDC603A-6A22-4336-9C2D-D8061126B252}">
      <dsp:nvSpPr>
        <dsp:cNvPr id="0" name=""/>
        <dsp:cNvSpPr/>
      </dsp:nvSpPr>
      <dsp:spPr>
        <a:xfrm>
          <a:off x="0" y="2128393"/>
          <a:ext cx="6513603" cy="1628640"/>
        </a:xfrm>
        <a:prstGeom prst="roundRect">
          <a:avLst/>
        </a:prstGeom>
        <a:solidFill>
          <a:srgbClr val="83131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latin typeface="Book Antiqua" panose="02040602050305030304" pitchFamily="18" charset="0"/>
            </a:rPr>
            <a:t>As transition words, they typically apply to verbs.</a:t>
          </a:r>
        </a:p>
      </dsp:txBody>
      <dsp:txXfrm>
        <a:off x="79504" y="2207897"/>
        <a:ext cx="6354595" cy="1469632"/>
      </dsp:txXfrm>
    </dsp:sp>
    <dsp:sp modelId="{08272C8E-A02F-4D92-961A-B5CD23CFE920}">
      <dsp:nvSpPr>
        <dsp:cNvPr id="0" name=""/>
        <dsp:cNvSpPr/>
      </dsp:nvSpPr>
      <dsp:spPr>
        <a:xfrm>
          <a:off x="0" y="3840553"/>
          <a:ext cx="6513603" cy="1628640"/>
        </a:xfrm>
        <a:prstGeom prst="roundRect">
          <a:avLst/>
        </a:prstGeom>
        <a:solidFill>
          <a:srgbClr val="E02C2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latin typeface="Book Antiqua" panose="02040602050305030304" pitchFamily="18" charset="0"/>
            </a:rPr>
            <a:t>They often introduce a sentence.</a:t>
          </a:r>
        </a:p>
      </dsp:txBody>
      <dsp:txXfrm>
        <a:off x="79504" y="3920057"/>
        <a:ext cx="6354595" cy="14696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2CA796-40CB-4734-80FA-8412FA92D18D}">
      <dsp:nvSpPr>
        <dsp:cNvPr id="0" name=""/>
        <dsp:cNvSpPr/>
      </dsp:nvSpPr>
      <dsp:spPr>
        <a:xfrm>
          <a:off x="0" y="434818"/>
          <a:ext cx="6513603" cy="1597049"/>
        </a:xfrm>
        <a:prstGeom prst="roundRect">
          <a:avLst/>
        </a:prstGeom>
        <a:solidFill>
          <a:srgbClr val="4D0B0B"/>
        </a:solidFill>
        <a:ln w="12700" cap="flat" cmpd="sng" algn="ctr">
          <a:solidFill>
            <a:srgbClr val="4D0B0B"/>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dirty="0">
              <a:latin typeface="Book Antiqua" panose="02040602050305030304" pitchFamily="18" charset="0"/>
            </a:rPr>
            <a:t>A preposition comes before (pre)  a noun/pronoun</a:t>
          </a:r>
        </a:p>
      </dsp:txBody>
      <dsp:txXfrm>
        <a:off x="77962" y="512780"/>
        <a:ext cx="6357679" cy="1441125"/>
      </dsp:txXfrm>
    </dsp:sp>
    <dsp:sp modelId="{8BF6A22B-6E5E-4294-91ED-653E268522A6}">
      <dsp:nvSpPr>
        <dsp:cNvPr id="0" name=""/>
        <dsp:cNvSpPr/>
      </dsp:nvSpPr>
      <dsp:spPr>
        <a:xfrm>
          <a:off x="0" y="2140259"/>
          <a:ext cx="6513603" cy="1597049"/>
        </a:xfrm>
        <a:prstGeom prst="roundRect">
          <a:avLst/>
        </a:prstGeom>
        <a:solidFill>
          <a:srgbClr val="831313"/>
        </a:solidFill>
        <a:ln w="12700" cap="flat" cmpd="sng" algn="ctr">
          <a:solidFill>
            <a:srgbClr val="83131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dirty="0">
              <a:latin typeface="Book Antiqua" panose="02040602050305030304" pitchFamily="18" charset="0"/>
            </a:rPr>
            <a:t>Highlights an objects position to another noun</a:t>
          </a:r>
        </a:p>
      </dsp:txBody>
      <dsp:txXfrm>
        <a:off x="77962" y="2218221"/>
        <a:ext cx="6357679" cy="1441125"/>
      </dsp:txXfrm>
    </dsp:sp>
    <dsp:sp modelId="{F56421A0-3E0E-4110-AB39-3A939715DE08}">
      <dsp:nvSpPr>
        <dsp:cNvPr id="0" name=""/>
        <dsp:cNvSpPr/>
      </dsp:nvSpPr>
      <dsp:spPr>
        <a:xfrm>
          <a:off x="0" y="3810725"/>
          <a:ext cx="6513603" cy="1597049"/>
        </a:xfrm>
        <a:prstGeom prst="roundRect">
          <a:avLst/>
        </a:prstGeom>
        <a:solidFill>
          <a:srgbClr val="E02C2C"/>
        </a:solidFill>
        <a:ln w="12700" cap="flat" cmpd="sng" algn="ctr">
          <a:solidFill>
            <a:srgbClr val="E54D4D"/>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dirty="0">
              <a:latin typeface="Book Antiqua" panose="02040602050305030304" pitchFamily="18" charset="0"/>
            </a:rPr>
            <a:t>May be a phrase that starts with a preposition</a:t>
          </a:r>
        </a:p>
      </dsp:txBody>
      <dsp:txXfrm>
        <a:off x="77962" y="3888687"/>
        <a:ext cx="6357679" cy="14411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E5C226-1706-4C6C-A2D4-EA4193020BD9}">
      <dsp:nvSpPr>
        <dsp:cNvPr id="0" name=""/>
        <dsp:cNvSpPr/>
      </dsp:nvSpPr>
      <dsp:spPr>
        <a:xfrm>
          <a:off x="0" y="359937"/>
          <a:ext cx="6513603" cy="1597050"/>
        </a:xfrm>
        <a:prstGeom prst="roundRect">
          <a:avLst/>
        </a:prstGeom>
        <a:solidFill>
          <a:srgbClr val="4D0B0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latin typeface="Book Antiqua" panose="02040602050305030304" pitchFamily="18" charset="0"/>
            </a:rPr>
            <a:t> Coordinating</a:t>
          </a:r>
        </a:p>
      </dsp:txBody>
      <dsp:txXfrm>
        <a:off x="77962" y="437899"/>
        <a:ext cx="6357679" cy="1441126"/>
      </dsp:txXfrm>
    </dsp:sp>
    <dsp:sp modelId="{1B3ACAA5-61D6-4EB0-A883-52B644A1CA70}">
      <dsp:nvSpPr>
        <dsp:cNvPr id="0" name=""/>
        <dsp:cNvSpPr/>
      </dsp:nvSpPr>
      <dsp:spPr>
        <a:xfrm>
          <a:off x="0" y="2144188"/>
          <a:ext cx="6513603" cy="1597050"/>
        </a:xfrm>
        <a:prstGeom prst="roundRect">
          <a:avLst/>
        </a:prstGeom>
        <a:solidFill>
          <a:srgbClr val="83131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latin typeface="Book Antiqua" panose="02040602050305030304" pitchFamily="18" charset="0"/>
            </a:rPr>
            <a:t> Subordinating</a:t>
          </a:r>
        </a:p>
      </dsp:txBody>
      <dsp:txXfrm>
        <a:off x="77962" y="2222150"/>
        <a:ext cx="6357679" cy="1441126"/>
      </dsp:txXfrm>
    </dsp:sp>
    <dsp:sp modelId="{71E5CC86-E965-40B9-9399-CB1307D46BF4}">
      <dsp:nvSpPr>
        <dsp:cNvPr id="0" name=""/>
        <dsp:cNvSpPr/>
      </dsp:nvSpPr>
      <dsp:spPr>
        <a:xfrm>
          <a:off x="0" y="3928438"/>
          <a:ext cx="6513603" cy="1597050"/>
        </a:xfrm>
        <a:prstGeom prst="roundRect">
          <a:avLst/>
        </a:prstGeom>
        <a:solidFill>
          <a:srgbClr val="E02C2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latin typeface="Book Antiqua" panose="02040602050305030304" pitchFamily="18" charset="0"/>
            </a:rPr>
            <a:t> Correlating</a:t>
          </a:r>
        </a:p>
      </dsp:txBody>
      <dsp:txXfrm>
        <a:off x="77962" y="4006400"/>
        <a:ext cx="6357679" cy="14411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E5C226-1706-4C6C-A2D4-EA4193020BD9}">
      <dsp:nvSpPr>
        <dsp:cNvPr id="0" name=""/>
        <dsp:cNvSpPr/>
      </dsp:nvSpPr>
      <dsp:spPr>
        <a:xfrm>
          <a:off x="0" y="1252062"/>
          <a:ext cx="6513603" cy="1597050"/>
        </a:xfrm>
        <a:prstGeom prst="roundRect">
          <a:avLst/>
        </a:prstGeom>
        <a:solidFill>
          <a:srgbClr val="4D0B0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latin typeface="Book Antiqua" panose="02040602050305030304" pitchFamily="18" charset="0"/>
            </a:rPr>
            <a:t> Preceding</a:t>
          </a:r>
        </a:p>
      </dsp:txBody>
      <dsp:txXfrm>
        <a:off x="77962" y="1330024"/>
        <a:ext cx="6357679" cy="1441126"/>
      </dsp:txXfrm>
    </dsp:sp>
    <dsp:sp modelId="{71E5CC86-E965-40B9-9399-CB1307D46BF4}">
      <dsp:nvSpPr>
        <dsp:cNvPr id="0" name=""/>
        <dsp:cNvSpPr/>
      </dsp:nvSpPr>
      <dsp:spPr>
        <a:xfrm>
          <a:off x="0" y="3036313"/>
          <a:ext cx="6513603" cy="1597050"/>
        </a:xfrm>
        <a:prstGeom prst="roundRect">
          <a:avLst/>
        </a:prstGeom>
        <a:solidFill>
          <a:srgbClr val="83131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latin typeface="Book Antiqua" panose="02040602050305030304" pitchFamily="18" charset="0"/>
            </a:rPr>
            <a:t> Concluding</a:t>
          </a:r>
        </a:p>
      </dsp:txBody>
      <dsp:txXfrm>
        <a:off x="77962" y="3114275"/>
        <a:ext cx="6357679" cy="144112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08FC54-9CC8-4254-9F52-4966BE86E95C}">
      <dsp:nvSpPr>
        <dsp:cNvPr id="0" name=""/>
        <dsp:cNvSpPr/>
      </dsp:nvSpPr>
      <dsp:spPr>
        <a:xfrm>
          <a:off x="0" y="9007"/>
          <a:ext cx="10515600" cy="933660"/>
        </a:xfrm>
        <a:prstGeom prst="roundRect">
          <a:avLst/>
        </a:prstGeom>
        <a:solidFill>
          <a:srgbClr val="401B5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Sequential</a:t>
          </a:r>
        </a:p>
      </dsp:txBody>
      <dsp:txXfrm>
        <a:off x="45578" y="54585"/>
        <a:ext cx="10424444" cy="842504"/>
      </dsp:txXfrm>
    </dsp:sp>
    <dsp:sp modelId="{55CB88E6-980A-4CC9-AE13-1944E6B68F67}">
      <dsp:nvSpPr>
        <dsp:cNvPr id="0" name=""/>
        <dsp:cNvSpPr/>
      </dsp:nvSpPr>
      <dsp:spPr>
        <a:xfrm>
          <a:off x="0" y="1052107"/>
          <a:ext cx="10515600" cy="933660"/>
        </a:xfrm>
        <a:prstGeom prst="roundRect">
          <a:avLst/>
        </a:prstGeom>
        <a:solidFill>
          <a:srgbClr val="5F298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Before</a:t>
          </a:r>
        </a:p>
      </dsp:txBody>
      <dsp:txXfrm>
        <a:off x="45578" y="1097685"/>
        <a:ext cx="10424444" cy="842504"/>
      </dsp:txXfrm>
    </dsp:sp>
    <dsp:sp modelId="{8FE9BA92-0549-4501-AA1A-FD10CA6EADDA}">
      <dsp:nvSpPr>
        <dsp:cNvPr id="0" name=""/>
        <dsp:cNvSpPr/>
      </dsp:nvSpPr>
      <dsp:spPr>
        <a:xfrm>
          <a:off x="0" y="2095207"/>
          <a:ext cx="10515600" cy="933660"/>
        </a:xfrm>
        <a:prstGeom prst="roundRect">
          <a:avLst/>
        </a:prstGeom>
        <a:solidFill>
          <a:srgbClr val="7E36B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During</a:t>
          </a:r>
        </a:p>
      </dsp:txBody>
      <dsp:txXfrm>
        <a:off x="45578" y="2140785"/>
        <a:ext cx="10424444" cy="842504"/>
      </dsp:txXfrm>
    </dsp:sp>
    <dsp:sp modelId="{863F5AD5-077F-4071-9DD9-434B695F418C}">
      <dsp:nvSpPr>
        <dsp:cNvPr id="0" name=""/>
        <dsp:cNvSpPr/>
      </dsp:nvSpPr>
      <dsp:spPr>
        <a:xfrm>
          <a:off x="0" y="3147314"/>
          <a:ext cx="10515600" cy="933660"/>
        </a:xfrm>
        <a:prstGeom prst="roundRect">
          <a:avLst/>
        </a:prstGeom>
        <a:solidFill>
          <a:srgbClr val="9C5B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After</a:t>
          </a:r>
        </a:p>
      </dsp:txBody>
      <dsp:txXfrm>
        <a:off x="45578" y="3192892"/>
        <a:ext cx="10424444" cy="8425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076F4D-398D-47C6-AEA7-F786CD61033A}">
      <dsp:nvSpPr>
        <dsp:cNvPr id="0" name=""/>
        <dsp:cNvSpPr/>
      </dsp:nvSpPr>
      <dsp:spPr>
        <a:xfrm>
          <a:off x="0" y="9007"/>
          <a:ext cx="10515600" cy="933660"/>
        </a:xfrm>
        <a:prstGeom prst="roundRect">
          <a:avLst/>
        </a:prstGeom>
        <a:solidFill>
          <a:srgbClr val="4C216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Above</a:t>
          </a:r>
        </a:p>
      </dsp:txBody>
      <dsp:txXfrm>
        <a:off x="45578" y="54585"/>
        <a:ext cx="10424444" cy="842504"/>
      </dsp:txXfrm>
    </dsp:sp>
    <dsp:sp modelId="{39FA270D-7C40-4F2F-91BD-CAB6D67E61CD}">
      <dsp:nvSpPr>
        <dsp:cNvPr id="0" name=""/>
        <dsp:cNvSpPr/>
      </dsp:nvSpPr>
      <dsp:spPr>
        <a:xfrm>
          <a:off x="0" y="1052107"/>
          <a:ext cx="10515600" cy="933660"/>
        </a:xfrm>
        <a:prstGeom prst="roundRect">
          <a:avLst/>
        </a:prstGeom>
        <a:solidFill>
          <a:srgbClr val="5F298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Below</a:t>
          </a:r>
        </a:p>
      </dsp:txBody>
      <dsp:txXfrm>
        <a:off x="45578" y="1097685"/>
        <a:ext cx="10424444" cy="842504"/>
      </dsp:txXfrm>
    </dsp:sp>
    <dsp:sp modelId="{BBC16207-2668-415E-A3B7-C5AB8436702C}">
      <dsp:nvSpPr>
        <dsp:cNvPr id="0" name=""/>
        <dsp:cNvSpPr/>
      </dsp:nvSpPr>
      <dsp:spPr>
        <a:xfrm>
          <a:off x="0" y="2095207"/>
          <a:ext cx="10515600" cy="933660"/>
        </a:xfrm>
        <a:prstGeom prst="roundRect">
          <a:avLst/>
        </a:prstGeom>
        <a:solidFill>
          <a:srgbClr val="7E36B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Beside</a:t>
          </a:r>
        </a:p>
      </dsp:txBody>
      <dsp:txXfrm>
        <a:off x="45578" y="2140785"/>
        <a:ext cx="10424444" cy="842504"/>
      </dsp:txXfrm>
    </dsp:sp>
    <dsp:sp modelId="{F111C4C1-18D1-4A38-8BBE-93EAED2B315C}">
      <dsp:nvSpPr>
        <dsp:cNvPr id="0" name=""/>
        <dsp:cNvSpPr/>
      </dsp:nvSpPr>
      <dsp:spPr>
        <a:xfrm>
          <a:off x="0" y="3138307"/>
          <a:ext cx="10515600" cy="933660"/>
        </a:xfrm>
        <a:prstGeom prst="roundRect">
          <a:avLst/>
        </a:prstGeom>
        <a:solidFill>
          <a:srgbClr val="9C5B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Other</a:t>
          </a:r>
        </a:p>
      </dsp:txBody>
      <dsp:txXfrm>
        <a:off x="45578" y="3183885"/>
        <a:ext cx="10424444" cy="84250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643E4F-5548-49DC-B6EB-FA207739AA45}">
      <dsp:nvSpPr>
        <dsp:cNvPr id="0" name=""/>
        <dsp:cNvSpPr/>
      </dsp:nvSpPr>
      <dsp:spPr>
        <a:xfrm>
          <a:off x="0" y="9007"/>
          <a:ext cx="10515600" cy="933660"/>
        </a:xfrm>
        <a:prstGeom prst="roundRect">
          <a:avLst/>
        </a:prstGeom>
        <a:solidFill>
          <a:srgbClr val="4C216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Example/Addition</a:t>
          </a:r>
        </a:p>
      </dsp:txBody>
      <dsp:txXfrm>
        <a:off x="45578" y="54585"/>
        <a:ext cx="10424444" cy="842504"/>
      </dsp:txXfrm>
    </dsp:sp>
    <dsp:sp modelId="{51958850-3902-4411-A3A7-D6C07A97110E}">
      <dsp:nvSpPr>
        <dsp:cNvPr id="0" name=""/>
        <dsp:cNvSpPr/>
      </dsp:nvSpPr>
      <dsp:spPr>
        <a:xfrm>
          <a:off x="0" y="1052107"/>
          <a:ext cx="10515600" cy="933660"/>
        </a:xfrm>
        <a:prstGeom prst="roundRect">
          <a:avLst/>
        </a:prstGeom>
        <a:solidFill>
          <a:srgbClr val="5F298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Compare/Contrast</a:t>
          </a:r>
        </a:p>
      </dsp:txBody>
      <dsp:txXfrm>
        <a:off x="45578" y="1097685"/>
        <a:ext cx="10424444" cy="842504"/>
      </dsp:txXfrm>
    </dsp:sp>
    <dsp:sp modelId="{67E2FF1C-F051-4D9B-8ECC-C43FA5EF0FD1}">
      <dsp:nvSpPr>
        <dsp:cNvPr id="0" name=""/>
        <dsp:cNvSpPr/>
      </dsp:nvSpPr>
      <dsp:spPr>
        <a:xfrm>
          <a:off x="0" y="2095207"/>
          <a:ext cx="10515600" cy="933660"/>
        </a:xfrm>
        <a:prstGeom prst="roundRect">
          <a:avLst/>
        </a:prstGeom>
        <a:solidFill>
          <a:srgbClr val="7E36B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Cause/Conclusion</a:t>
          </a:r>
        </a:p>
      </dsp:txBody>
      <dsp:txXfrm>
        <a:off x="45578" y="2140785"/>
        <a:ext cx="10424444" cy="842504"/>
      </dsp:txXfrm>
    </dsp:sp>
    <dsp:sp modelId="{B061A9D9-01D4-4660-A0CF-FA38A48B1E78}">
      <dsp:nvSpPr>
        <dsp:cNvPr id="0" name=""/>
        <dsp:cNvSpPr/>
      </dsp:nvSpPr>
      <dsp:spPr>
        <a:xfrm>
          <a:off x="0" y="3138307"/>
          <a:ext cx="10515600" cy="933660"/>
        </a:xfrm>
        <a:prstGeom prst="roundRect">
          <a:avLst/>
        </a:prstGeom>
        <a:solidFill>
          <a:srgbClr val="9C5B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latin typeface="Book Antiqua" panose="02040602050305030304" pitchFamily="18" charset="0"/>
            </a:rPr>
            <a:t>Concession</a:t>
          </a:r>
        </a:p>
      </dsp:txBody>
      <dsp:txXfrm>
        <a:off x="45578" y="3183885"/>
        <a:ext cx="10424444" cy="84250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D5216-53C5-4055-A8A5-4A8D84B1D1D5}">
      <dsp:nvSpPr>
        <dsp:cNvPr id="0" name=""/>
        <dsp:cNvSpPr/>
      </dsp:nvSpPr>
      <dsp:spPr>
        <a:xfrm>
          <a:off x="1298574" y="2355"/>
          <a:ext cx="5194300" cy="12202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0784" tIns="309946" rIns="100784" bIns="309946" numCol="1" spcCol="1270" anchor="ctr" anchorCtr="0">
          <a:noAutofit/>
        </a:bodyPr>
        <a:lstStyle/>
        <a:p>
          <a:pPr marL="0" lvl="0" indent="0" algn="l" defTabSz="933450">
            <a:lnSpc>
              <a:spcPct val="90000"/>
            </a:lnSpc>
            <a:spcBef>
              <a:spcPct val="0"/>
            </a:spcBef>
            <a:spcAft>
              <a:spcPct val="35000"/>
            </a:spcAft>
            <a:buNone/>
          </a:pPr>
          <a:r>
            <a:rPr lang="en-US" sz="2100" kern="1200" dirty="0">
              <a:latin typeface="Book Antiqua" panose="02040602050305030304" pitchFamily="18" charset="0"/>
            </a:rPr>
            <a:t>Repeat a word or phrase from a previous sentence or paragraph</a:t>
          </a:r>
        </a:p>
      </dsp:txBody>
      <dsp:txXfrm>
        <a:off x="1298574" y="2355"/>
        <a:ext cx="5194300" cy="1220260"/>
      </dsp:txXfrm>
    </dsp:sp>
    <dsp:sp modelId="{F2BF2558-BEFB-41FE-A3E8-48FBD738CA5A}">
      <dsp:nvSpPr>
        <dsp:cNvPr id="0" name=""/>
        <dsp:cNvSpPr/>
      </dsp:nvSpPr>
      <dsp:spPr>
        <a:xfrm>
          <a:off x="0" y="2355"/>
          <a:ext cx="1298575" cy="1220260"/>
        </a:xfrm>
        <a:prstGeom prst="rect">
          <a:avLst/>
        </a:prstGeom>
        <a:solidFill>
          <a:srgbClr val="1B3055"/>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716" tIns="120535" rIns="68716" bIns="120535" numCol="1" spcCol="1270" anchor="ctr" anchorCtr="0">
          <a:noAutofit/>
        </a:bodyPr>
        <a:lstStyle/>
        <a:p>
          <a:pPr marL="0" lvl="0" indent="0" algn="ctr" defTabSz="1155700">
            <a:lnSpc>
              <a:spcPct val="90000"/>
            </a:lnSpc>
            <a:spcBef>
              <a:spcPct val="0"/>
            </a:spcBef>
            <a:spcAft>
              <a:spcPct val="35000"/>
            </a:spcAft>
            <a:buNone/>
          </a:pPr>
          <a:r>
            <a:rPr lang="en-US" sz="2600" kern="1200" dirty="0">
              <a:latin typeface="Book Antiqua" panose="02040602050305030304" pitchFamily="18" charset="0"/>
            </a:rPr>
            <a:t>Repeat</a:t>
          </a:r>
        </a:p>
      </dsp:txBody>
      <dsp:txXfrm>
        <a:off x="0" y="2355"/>
        <a:ext cx="1298575" cy="1220260"/>
      </dsp:txXfrm>
    </dsp:sp>
    <dsp:sp modelId="{9EF7B35E-A9B3-414A-BF39-AF912CA7F672}">
      <dsp:nvSpPr>
        <dsp:cNvPr id="0" name=""/>
        <dsp:cNvSpPr/>
      </dsp:nvSpPr>
      <dsp:spPr>
        <a:xfrm>
          <a:off x="1298575" y="1295831"/>
          <a:ext cx="5194300" cy="12202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0784" tIns="309946" rIns="100784" bIns="309946" numCol="1" spcCol="1270" anchor="ctr" anchorCtr="0">
          <a:noAutofit/>
        </a:bodyPr>
        <a:lstStyle/>
        <a:p>
          <a:pPr marL="0" lvl="0" indent="0" algn="l" defTabSz="933450">
            <a:lnSpc>
              <a:spcPct val="90000"/>
            </a:lnSpc>
            <a:spcBef>
              <a:spcPct val="0"/>
            </a:spcBef>
            <a:spcAft>
              <a:spcPct val="35000"/>
            </a:spcAft>
            <a:buNone/>
          </a:pPr>
          <a:r>
            <a:rPr lang="en-US" sz="2100" kern="1200" dirty="0">
              <a:latin typeface="Book Antiqua" panose="02040602050305030304" pitchFamily="18" charset="0"/>
            </a:rPr>
            <a:t>Use pronouns that refers to a noun/phrase used previously</a:t>
          </a:r>
        </a:p>
      </dsp:txBody>
      <dsp:txXfrm>
        <a:off x="1298575" y="1295831"/>
        <a:ext cx="5194300" cy="1220260"/>
      </dsp:txXfrm>
    </dsp:sp>
    <dsp:sp modelId="{25D64A29-DB53-4CEF-ADF4-91F1AD33A03B}">
      <dsp:nvSpPr>
        <dsp:cNvPr id="0" name=""/>
        <dsp:cNvSpPr/>
      </dsp:nvSpPr>
      <dsp:spPr>
        <a:xfrm>
          <a:off x="0" y="1295831"/>
          <a:ext cx="1298575" cy="1220260"/>
        </a:xfrm>
        <a:prstGeom prst="rect">
          <a:avLst/>
        </a:prstGeom>
        <a:solidFill>
          <a:srgbClr val="27457B"/>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716" tIns="120535" rIns="68716" bIns="120535" numCol="1" spcCol="1270" anchor="ctr" anchorCtr="0">
          <a:noAutofit/>
        </a:bodyPr>
        <a:lstStyle/>
        <a:p>
          <a:pPr marL="0" lvl="0" indent="0" algn="ctr" defTabSz="1155700">
            <a:lnSpc>
              <a:spcPct val="90000"/>
            </a:lnSpc>
            <a:spcBef>
              <a:spcPct val="0"/>
            </a:spcBef>
            <a:spcAft>
              <a:spcPct val="35000"/>
            </a:spcAft>
            <a:buNone/>
          </a:pPr>
          <a:r>
            <a:rPr lang="en-US" sz="2600" kern="1200" dirty="0">
              <a:latin typeface="Book Antiqua" panose="02040602050305030304" pitchFamily="18" charset="0"/>
            </a:rPr>
            <a:t>Use</a:t>
          </a:r>
        </a:p>
      </dsp:txBody>
      <dsp:txXfrm>
        <a:off x="0" y="1295831"/>
        <a:ext cx="1298575" cy="1220260"/>
      </dsp:txXfrm>
    </dsp:sp>
    <dsp:sp modelId="{D14880B8-D1B3-4A40-9C49-4B22647D61DC}">
      <dsp:nvSpPr>
        <dsp:cNvPr id="0" name=""/>
        <dsp:cNvSpPr/>
      </dsp:nvSpPr>
      <dsp:spPr>
        <a:xfrm>
          <a:off x="1298575" y="2589307"/>
          <a:ext cx="5194300" cy="12202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0784" tIns="309946" rIns="100784" bIns="309946" numCol="1" spcCol="1270" anchor="ctr" anchorCtr="0">
          <a:noAutofit/>
        </a:bodyPr>
        <a:lstStyle/>
        <a:p>
          <a:pPr marL="0" lvl="0" indent="0" algn="l" defTabSz="933450">
            <a:lnSpc>
              <a:spcPct val="90000"/>
            </a:lnSpc>
            <a:spcBef>
              <a:spcPct val="0"/>
            </a:spcBef>
            <a:spcAft>
              <a:spcPct val="35000"/>
            </a:spcAft>
            <a:buNone/>
          </a:pPr>
          <a:r>
            <a:rPr lang="en-US" sz="2100" kern="1200" dirty="0">
              <a:latin typeface="Book Antiqua" panose="02040602050305030304" pitchFamily="18" charset="0"/>
            </a:rPr>
            <a:t>Pair associated/binary word combinations</a:t>
          </a:r>
        </a:p>
      </dsp:txBody>
      <dsp:txXfrm>
        <a:off x="1298575" y="2589307"/>
        <a:ext cx="5194300" cy="1220260"/>
      </dsp:txXfrm>
    </dsp:sp>
    <dsp:sp modelId="{22B455F4-78F8-4182-BBB9-51816EA13C5E}">
      <dsp:nvSpPr>
        <dsp:cNvPr id="0" name=""/>
        <dsp:cNvSpPr/>
      </dsp:nvSpPr>
      <dsp:spPr>
        <a:xfrm>
          <a:off x="0" y="2589307"/>
          <a:ext cx="1298575" cy="1220260"/>
        </a:xfrm>
        <a:prstGeom prst="rect">
          <a:avLst/>
        </a:prstGeom>
        <a:solidFill>
          <a:srgbClr val="345DA6"/>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716" tIns="120535" rIns="68716" bIns="120535" numCol="1" spcCol="1270" anchor="ctr" anchorCtr="0">
          <a:noAutofit/>
        </a:bodyPr>
        <a:lstStyle/>
        <a:p>
          <a:pPr marL="0" lvl="0" indent="0" algn="ctr" defTabSz="1155700">
            <a:lnSpc>
              <a:spcPct val="90000"/>
            </a:lnSpc>
            <a:spcBef>
              <a:spcPct val="0"/>
            </a:spcBef>
            <a:spcAft>
              <a:spcPct val="35000"/>
            </a:spcAft>
            <a:buNone/>
          </a:pPr>
          <a:r>
            <a:rPr lang="en-US" sz="2600" kern="1200" dirty="0">
              <a:latin typeface="Book Antiqua" panose="02040602050305030304" pitchFamily="18" charset="0"/>
            </a:rPr>
            <a:t>Pair</a:t>
          </a:r>
        </a:p>
      </dsp:txBody>
      <dsp:txXfrm>
        <a:off x="0" y="2589307"/>
        <a:ext cx="1298575" cy="1220260"/>
      </dsp:txXfrm>
    </dsp:sp>
    <dsp:sp modelId="{CB6BB2FC-955F-4A7C-83BC-438516C84F2C}">
      <dsp:nvSpPr>
        <dsp:cNvPr id="0" name=""/>
        <dsp:cNvSpPr/>
      </dsp:nvSpPr>
      <dsp:spPr>
        <a:xfrm>
          <a:off x="1298575" y="3882783"/>
          <a:ext cx="5194300" cy="12202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0784" tIns="309946" rIns="100784" bIns="309946" numCol="1" spcCol="1270" anchor="ctr" anchorCtr="0">
          <a:noAutofit/>
        </a:bodyPr>
        <a:lstStyle/>
        <a:p>
          <a:pPr marL="0" lvl="0" indent="0" algn="l" defTabSz="933450">
            <a:lnSpc>
              <a:spcPct val="90000"/>
            </a:lnSpc>
            <a:spcBef>
              <a:spcPct val="0"/>
            </a:spcBef>
            <a:spcAft>
              <a:spcPct val="35000"/>
            </a:spcAft>
            <a:buNone/>
          </a:pPr>
          <a:r>
            <a:rPr lang="en-US" sz="2100" kern="1200" dirty="0">
              <a:latin typeface="Book Antiqua" panose="02040602050305030304" pitchFamily="18" charset="0"/>
            </a:rPr>
            <a:t>Add punctuation</a:t>
          </a:r>
        </a:p>
      </dsp:txBody>
      <dsp:txXfrm>
        <a:off x="1298575" y="3882783"/>
        <a:ext cx="5194300" cy="1220260"/>
      </dsp:txXfrm>
    </dsp:sp>
    <dsp:sp modelId="{6F150707-FDCD-458E-88B7-163785341EE3}">
      <dsp:nvSpPr>
        <dsp:cNvPr id="0" name=""/>
        <dsp:cNvSpPr/>
      </dsp:nvSpPr>
      <dsp:spPr>
        <a:xfrm>
          <a:off x="0" y="3882783"/>
          <a:ext cx="1298575" cy="1220260"/>
        </a:xfrm>
        <a:prstGeom prst="rect">
          <a:avLst/>
        </a:prstGeom>
        <a:solidFill>
          <a:srgbClr val="416FC3"/>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716" tIns="120535" rIns="68716" bIns="120535" numCol="1" spcCol="1270" anchor="ctr" anchorCtr="0">
          <a:noAutofit/>
        </a:bodyPr>
        <a:lstStyle/>
        <a:p>
          <a:pPr marL="0" lvl="0" indent="0" algn="ctr" defTabSz="1155700">
            <a:lnSpc>
              <a:spcPct val="90000"/>
            </a:lnSpc>
            <a:spcBef>
              <a:spcPct val="0"/>
            </a:spcBef>
            <a:spcAft>
              <a:spcPct val="35000"/>
            </a:spcAft>
            <a:buNone/>
          </a:pPr>
          <a:r>
            <a:rPr lang="en-US" sz="2600" kern="1200" dirty="0">
              <a:latin typeface="Book Antiqua" panose="02040602050305030304" pitchFamily="18" charset="0"/>
            </a:rPr>
            <a:t>Add</a:t>
          </a:r>
        </a:p>
      </dsp:txBody>
      <dsp:txXfrm>
        <a:off x="0" y="3882783"/>
        <a:ext cx="1298575" cy="122026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g>
</file>

<file path=ppt/media/image20.png>
</file>

<file path=ppt/media/image21.png>
</file>

<file path=ppt/media/image22.gif>
</file>

<file path=ppt/media/image23.png>
</file>

<file path=ppt/media/image24.svg>
</file>

<file path=ppt/media/image25.png>
</file>

<file path=ppt/media/image26.gif>
</file>

<file path=ppt/media/image27.png>
</file>

<file path=ppt/media/image28.png>
</file>

<file path=ppt/media/image29.png>
</file>

<file path=ppt/media/image3.jpeg>
</file>

<file path=ppt/media/image30.svg>
</file>

<file path=ppt/media/image31.jpeg>
</file>

<file path=ppt/media/image32.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48894-B5F3-4A55-95ED-6053DB743E2E}" type="datetimeFigureOut">
              <a:rPr lang="en-US" smtClean="0"/>
              <a:t>11/13/2019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7DC2E2-4943-423A-AA8F-338314B55E29}" type="slidenum">
              <a:rPr lang="en-US" smtClean="0"/>
              <a:t>‹#›</a:t>
            </a:fld>
            <a:endParaRPr lang="en-US"/>
          </a:p>
        </p:txBody>
      </p:sp>
    </p:spTree>
    <p:extLst>
      <p:ext uri="{BB962C8B-B14F-4D97-AF65-F5344CB8AC3E}">
        <p14:creationId xmlns:p14="http://schemas.microsoft.com/office/powerpoint/2010/main" val="836568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0C688D-609D-4825-B0F5-9D5763B3793F}" type="slidenum">
              <a:rPr lang="en-US"/>
              <a:t>65</a:t>
            </a:fld>
            <a:endParaRPr lang="en-US"/>
          </a:p>
        </p:txBody>
      </p:sp>
    </p:spTree>
    <p:extLst>
      <p:ext uri="{BB962C8B-B14F-4D97-AF65-F5344CB8AC3E}">
        <p14:creationId xmlns:p14="http://schemas.microsoft.com/office/powerpoint/2010/main" val="2104332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E7DF-038E-45C7-8E09-D112481D9D0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891F3A-B7ED-4CDB-9DE2-8980D390FF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92807F-947A-488B-8266-DD1F8AB38D66}"/>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F5BA4710-89E6-4B4C-85D9-D2D53B88D9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4D5DD3-76DD-4A85-B32B-B635A8D1A513}"/>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2202835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EC62B-6023-4C2F-876D-70728F73D2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40CC6F-0504-41BF-98D3-CD06D7D682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FB85D5-2CE7-4C6A-8390-7DED1BB214F5}"/>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D83EBDFF-770F-4F3D-952C-6ADB4BBF27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DBA10D-5D92-48E9-9F64-DEC38517E032}"/>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3305157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8FE689-9AAC-43CC-A9AE-3844FF0DA5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61D692-6BA8-40C5-AFD7-567215B513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50339-94E1-4AB7-8E29-CD7309ED45DF}"/>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ACFCC86B-EF7F-48C0-BD00-3DD2E63DC0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86488-B856-4D8D-A4A9-069FDB6CE5B6}"/>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2835960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24884-F2F1-4BE5-BCDB-E479370373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50297C-1747-4E1C-92FA-C21617E29FB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47D5DF-EFEF-4CA3-9A7C-218EA8BAF3CC}"/>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9B672281-8FC9-416C-93AA-4C251790A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6011D8-3767-42EC-836B-2C3C0672166C}"/>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441852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F9C9F-4574-4AB6-BDC8-43735C5D9A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D96295-FB5D-4D66-9693-78AE5E1BEA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F7821B4-A658-45D7-BDE1-A899BA9B3128}"/>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EE0C563D-F619-45E3-9735-EA1F8CEA4D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C43218-6D21-47B3-A97B-BDED898AA4E3}"/>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3706739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848A5-0F6D-4071-AC01-E7CFBDE2A1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9445CC-70CB-4EE7-AC7A-7B548899892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C8715B-0F58-4267-AF81-A1BB2FF50B6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D9CF85-7679-4087-8C71-DE840EF118C9}"/>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6" name="Footer Placeholder 5">
            <a:extLst>
              <a:ext uri="{FF2B5EF4-FFF2-40B4-BE49-F238E27FC236}">
                <a16:creationId xmlns:a16="http://schemas.microsoft.com/office/drawing/2014/main" id="{2CE92FB7-39D3-4133-B14B-B0331E5700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4BFC50-F091-4EB7-A4D5-1ABF51760A47}"/>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3004898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A3C1A-2227-4C36-AE55-3756129E43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634DF8-77F4-428E-B4D7-3E65802B81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4D32A02-4A97-47B9-A1CF-EB2E1920E53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6E3E76-CCA9-48BB-81C8-1A17D2B7C2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C2AC971-3F52-4D01-85EE-8EE7EF4BB69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21FB40-EFD8-46E1-AA2F-30A64E23DD38}"/>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8" name="Footer Placeholder 7">
            <a:extLst>
              <a:ext uri="{FF2B5EF4-FFF2-40B4-BE49-F238E27FC236}">
                <a16:creationId xmlns:a16="http://schemas.microsoft.com/office/drawing/2014/main" id="{B67F9A9F-1CA0-4B0E-8CB7-0BC8BDFB2E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97A47F-D6FD-47FC-BAE1-CD9BDBADAA3E}"/>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1891384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ABFA6-A305-4EB6-97CB-F0B3066B65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0F5BB0-3334-4080-B330-5A46FF94EF94}"/>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4" name="Footer Placeholder 3">
            <a:extLst>
              <a:ext uri="{FF2B5EF4-FFF2-40B4-BE49-F238E27FC236}">
                <a16:creationId xmlns:a16="http://schemas.microsoft.com/office/drawing/2014/main" id="{67094905-0521-4CB6-850A-0F12A5C2F1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D8EBBF-5953-4FF8-A5F2-06EA6E4C62FD}"/>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745418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F0C6A2-D94B-4E50-9BE5-2CCB0C860D3C}"/>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3" name="Footer Placeholder 2">
            <a:extLst>
              <a:ext uri="{FF2B5EF4-FFF2-40B4-BE49-F238E27FC236}">
                <a16:creationId xmlns:a16="http://schemas.microsoft.com/office/drawing/2014/main" id="{10FB99F6-1884-4719-9A50-FB74104EFC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2510C4-AD44-4F14-A66D-398F32D2A1E7}"/>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1525612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9F894-87B4-40C5-9B5B-5CFEFD8240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5F39A73-CF9E-4EA9-BFE5-28C6C365A6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5F9EF0-F892-4AAA-B5A6-6E8181C70E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98D853F-7D88-45FB-9D7D-D76ADE5166F7}"/>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6" name="Footer Placeholder 5">
            <a:extLst>
              <a:ext uri="{FF2B5EF4-FFF2-40B4-BE49-F238E27FC236}">
                <a16:creationId xmlns:a16="http://schemas.microsoft.com/office/drawing/2014/main" id="{C46D4066-4D4A-4423-9893-0C327DE77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56E818-BA4B-4467-BACE-B7275973E34D}"/>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210103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EDDAC-7C4E-45FE-ACD3-828A7935A1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72724-A0E3-4DC5-9C67-7C07BE1400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96626D-415B-42FF-9A2C-B58E51375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BE00C3-8BA5-48F4-B478-8862A4302FFD}"/>
              </a:ext>
            </a:extLst>
          </p:cNvPr>
          <p:cNvSpPr>
            <a:spLocks noGrp="1"/>
          </p:cNvSpPr>
          <p:nvPr>
            <p:ph type="dt" sz="half" idx="10"/>
          </p:nvPr>
        </p:nvSpPr>
        <p:spPr/>
        <p:txBody>
          <a:bodyPr/>
          <a:lstStyle/>
          <a:p>
            <a:fld id="{25F8465C-2171-421C-81E4-802546887C93}" type="datetimeFigureOut">
              <a:rPr lang="en-US" smtClean="0"/>
              <a:t>11/13/2019</a:t>
            </a:fld>
            <a:endParaRPr lang="en-US"/>
          </a:p>
        </p:txBody>
      </p:sp>
      <p:sp>
        <p:nvSpPr>
          <p:cNvPr id="6" name="Footer Placeholder 5">
            <a:extLst>
              <a:ext uri="{FF2B5EF4-FFF2-40B4-BE49-F238E27FC236}">
                <a16:creationId xmlns:a16="http://schemas.microsoft.com/office/drawing/2014/main" id="{01F0E076-C3E8-438A-902F-CA0AE59F2E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FA2ECF-9327-4218-B49E-1CBBA0C1F109}"/>
              </a:ext>
            </a:extLst>
          </p:cNvPr>
          <p:cNvSpPr>
            <a:spLocks noGrp="1"/>
          </p:cNvSpPr>
          <p:nvPr>
            <p:ph type="sldNum" sz="quarter" idx="12"/>
          </p:nvPr>
        </p:nvSpPr>
        <p:spPr/>
        <p:txBody>
          <a:bodyPr/>
          <a:lstStyle/>
          <a:p>
            <a:fld id="{5A9C0DE3-9429-4EC5-B82B-DCD49DC93F39}" type="slidenum">
              <a:rPr lang="en-US" smtClean="0"/>
              <a:t>‹#›</a:t>
            </a:fld>
            <a:endParaRPr lang="en-US"/>
          </a:p>
        </p:txBody>
      </p:sp>
    </p:spTree>
    <p:extLst>
      <p:ext uri="{BB962C8B-B14F-4D97-AF65-F5344CB8AC3E}">
        <p14:creationId xmlns:p14="http://schemas.microsoft.com/office/powerpoint/2010/main" val="1498460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44D1CA-3C14-48FE-AE01-0AA301AE9B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4182517-4111-403F-8549-FD7A38293D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849A728-3465-4DFB-A39E-4C632BD214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F8465C-2171-421C-81E4-802546887C93}" type="datetimeFigureOut">
              <a:rPr lang="en-US" smtClean="0"/>
              <a:t>11/13/2019</a:t>
            </a:fld>
            <a:endParaRPr lang="en-US"/>
          </a:p>
        </p:txBody>
      </p:sp>
      <p:sp>
        <p:nvSpPr>
          <p:cNvPr id="5" name="Footer Placeholder 4">
            <a:extLst>
              <a:ext uri="{FF2B5EF4-FFF2-40B4-BE49-F238E27FC236}">
                <a16:creationId xmlns:a16="http://schemas.microsoft.com/office/drawing/2014/main" id="{97A66AB1-B76F-45B8-8895-7D0A314E05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0850AC-5FA2-4AEF-84B5-A94E923F10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9C0DE3-9429-4EC5-B82B-DCD49DC93F39}" type="slidenum">
              <a:rPr lang="en-US" smtClean="0"/>
              <a:t>‹#›</a:t>
            </a:fld>
            <a:endParaRPr lang="en-US"/>
          </a:p>
        </p:txBody>
      </p:sp>
    </p:spTree>
    <p:extLst>
      <p:ext uri="{BB962C8B-B14F-4D97-AF65-F5344CB8AC3E}">
        <p14:creationId xmlns:p14="http://schemas.microsoft.com/office/powerpoint/2010/main" val="36555212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Book Antiqua" panose="020406020503050303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www.smart-words.org/linking-words/transition-words.html"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5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B8D31-7722-4ED6-AC8C-093A5DFC720B}"/>
              </a:ext>
            </a:extLst>
          </p:cNvPr>
          <p:cNvSpPr>
            <a:spLocks noGrp="1"/>
          </p:cNvSpPr>
          <p:nvPr>
            <p:ph type="ctrTitle"/>
          </p:nvPr>
        </p:nvSpPr>
        <p:spPr>
          <a:xfrm>
            <a:off x="433136" y="5091762"/>
            <a:ext cx="7834193" cy="1264588"/>
          </a:xfrm>
        </p:spPr>
        <p:txBody>
          <a:bodyPr anchor="ctr">
            <a:normAutofit/>
          </a:bodyPr>
          <a:lstStyle/>
          <a:p>
            <a:pPr algn="r"/>
            <a:r>
              <a:rPr lang="en-US" dirty="0"/>
              <a:t>TRANSITIONS</a:t>
            </a:r>
          </a:p>
        </p:txBody>
      </p:sp>
      <p:sp>
        <p:nvSpPr>
          <p:cNvPr id="3" name="Subtitle 2">
            <a:extLst>
              <a:ext uri="{FF2B5EF4-FFF2-40B4-BE49-F238E27FC236}">
                <a16:creationId xmlns:a16="http://schemas.microsoft.com/office/drawing/2014/main" id="{B655CA04-D225-4D82-B8E0-F3B47DAEB62B}"/>
              </a:ext>
            </a:extLst>
          </p:cNvPr>
          <p:cNvSpPr>
            <a:spLocks noGrp="1"/>
          </p:cNvSpPr>
          <p:nvPr>
            <p:ph type="subTitle" idx="1"/>
          </p:nvPr>
        </p:nvSpPr>
        <p:spPr>
          <a:xfrm>
            <a:off x="8499107" y="5091763"/>
            <a:ext cx="2974207" cy="1264587"/>
          </a:xfrm>
        </p:spPr>
        <p:txBody>
          <a:bodyPr anchor="ctr">
            <a:normAutofit/>
          </a:bodyPr>
          <a:lstStyle/>
          <a:p>
            <a:pPr algn="l"/>
            <a:r>
              <a:rPr lang="en-US" sz="2000" dirty="0"/>
              <a:t>  </a:t>
            </a:r>
          </a:p>
        </p:txBody>
      </p:sp>
      <p:pic>
        <p:nvPicPr>
          <p:cNvPr id="1026" name="Picture 2" descr="Image of the Ambassador Bridge. Image from http://themichigangallery.com/wp-content/uploads/2017/09/170901a05-Ambassador-Bridge-Silk-Dawn-1080.jpg">
            <a:extLst>
              <a:ext uri="{FF2B5EF4-FFF2-40B4-BE49-F238E27FC236}">
                <a16:creationId xmlns:a16="http://schemas.microsoft.com/office/drawing/2014/main" id="{6F705DE2-B84A-4790-9B5E-DE3C3851B3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900" b="6780"/>
          <a:stretch/>
        </p:blipFill>
        <p:spPr bwMode="auto">
          <a:xfrm>
            <a:off x="-3983" y="10"/>
            <a:ext cx="12192000" cy="4571990"/>
          </a:xfrm>
          <a:prstGeom prst="rect">
            <a:avLst/>
          </a:prstGeom>
          <a:noFill/>
          <a:extLst>
            <a:ext uri="{909E8E84-426E-40DD-AFC4-6F175D3DCCD1}">
              <a14:hiddenFill xmlns:a14="http://schemas.microsoft.com/office/drawing/2010/main">
                <a:solidFill>
                  <a:srgbClr val="FFFFFF"/>
                </a:solidFill>
              </a14:hiddenFill>
            </a:ext>
          </a:extLst>
        </p:spPr>
      </p:pic>
      <p:cxnSp>
        <p:nvCxnSpPr>
          <p:cNvPr id="71" name="Straight Connector 70">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475257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2ED9029-64A6-4BAE-BA25-DC2A13D43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34" y="0"/>
            <a:ext cx="12192000" cy="685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AFABACF-DDBE-415C-8EE1-F7DD68C632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41E17A99-1553-4633-ADFB-5CCDCF801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82D317-8DDE-4856-897D-EE02581E6F36}"/>
              </a:ext>
            </a:extLst>
          </p:cNvPr>
          <p:cNvSpPr>
            <a:spLocks noGrp="1"/>
          </p:cNvSpPr>
          <p:nvPr>
            <p:ph type="title"/>
          </p:nvPr>
        </p:nvSpPr>
        <p:spPr>
          <a:xfrm>
            <a:off x="1257300" y="0"/>
            <a:ext cx="3414829" cy="6857999"/>
          </a:xfrm>
          <a:solidFill>
            <a:srgbClr val="831313"/>
          </a:solidFill>
        </p:spPr>
        <p:txBody>
          <a:bodyPr anchor="ctr">
            <a:normAutofit/>
          </a:bodyPr>
          <a:lstStyle/>
          <a:p>
            <a:pPr algn="r"/>
            <a:r>
              <a:rPr lang="en-US" sz="4800" b="1" dirty="0">
                <a:solidFill>
                  <a:srgbClr val="FFFFFF"/>
                </a:solidFill>
              </a:rPr>
              <a:t>Categories</a:t>
            </a:r>
          </a:p>
        </p:txBody>
      </p:sp>
      <p:sp>
        <p:nvSpPr>
          <p:cNvPr id="3" name="Content Placeholder 2">
            <a:extLst>
              <a:ext uri="{FF2B5EF4-FFF2-40B4-BE49-F238E27FC236}">
                <a16:creationId xmlns:a16="http://schemas.microsoft.com/office/drawing/2014/main" id="{B7DCACCA-BBD9-4677-A913-56EC077E7DC1}"/>
              </a:ext>
            </a:extLst>
          </p:cNvPr>
          <p:cNvSpPr>
            <a:spLocks noGrp="1"/>
          </p:cNvSpPr>
          <p:nvPr>
            <p:ph idx="1"/>
          </p:nvPr>
        </p:nvSpPr>
        <p:spPr>
          <a:xfrm>
            <a:off x="4654296" y="0"/>
            <a:ext cx="7573371" cy="6857999"/>
          </a:xfrm>
          <a:solidFill>
            <a:srgbClr val="3F3F3F"/>
          </a:solidFill>
          <a:ln>
            <a:solidFill>
              <a:srgbClr val="3F3F3F"/>
            </a:solidFill>
          </a:ln>
        </p:spPr>
        <p:txBody>
          <a:bodyPr anchor="ctr">
            <a:normAutofit/>
          </a:bodyPr>
          <a:lstStyle/>
          <a:p>
            <a:pPr marL="971550" lvl="1" indent="-514350">
              <a:buAutoNum type="arabicPeriod"/>
            </a:pPr>
            <a:r>
              <a:rPr lang="en-US" sz="4000" dirty="0">
                <a:solidFill>
                  <a:srgbClr val="FFFFFF"/>
                </a:solidFill>
              </a:rPr>
              <a:t>Adverbial words/phrases</a:t>
            </a:r>
          </a:p>
          <a:p>
            <a:pPr marL="971550" lvl="1" indent="-514350">
              <a:buAutoNum type="arabicPeriod"/>
            </a:pPr>
            <a:r>
              <a:rPr lang="en-US" sz="4000" dirty="0">
                <a:solidFill>
                  <a:srgbClr val="FFFFFF"/>
                </a:solidFill>
              </a:rPr>
              <a:t>Prepositions/Prepositional phrases</a:t>
            </a:r>
          </a:p>
          <a:p>
            <a:pPr marL="971550" lvl="1" indent="-514350">
              <a:buAutoNum type="arabicPeriod"/>
            </a:pPr>
            <a:r>
              <a:rPr lang="en-US" sz="4000" dirty="0">
                <a:solidFill>
                  <a:srgbClr val="FFFFFF"/>
                </a:solidFill>
              </a:rPr>
              <a:t>Conjunctions</a:t>
            </a:r>
          </a:p>
          <a:p>
            <a:pPr marL="514350" indent="-514350">
              <a:buAutoNum type="arabicPeriod"/>
            </a:pPr>
            <a:endParaRPr lang="en-US" sz="2000" dirty="0">
              <a:solidFill>
                <a:srgbClr val="FFFFFF"/>
              </a:solidFill>
            </a:endParaRPr>
          </a:p>
        </p:txBody>
      </p:sp>
      <p:sp>
        <p:nvSpPr>
          <p:cNvPr id="4" name="Rectangle 3">
            <a:extLst>
              <a:ext uri="{FF2B5EF4-FFF2-40B4-BE49-F238E27FC236}">
                <a16:creationId xmlns:a16="http://schemas.microsoft.com/office/drawing/2014/main" id="{796949F2-006E-4A07-A1FC-3A40F3210D9C}"/>
              </a:ext>
            </a:extLst>
          </p:cNvPr>
          <p:cNvSpPr/>
          <p:nvPr/>
        </p:nvSpPr>
        <p:spPr>
          <a:xfrm>
            <a:off x="-17833" y="-1"/>
            <a:ext cx="1275133" cy="6858000"/>
          </a:xfrm>
          <a:prstGeom prst="rect">
            <a:avLst/>
          </a:prstGeom>
          <a:solidFill>
            <a:srgbClr val="E54D4D"/>
          </a:solidFill>
          <a:ln>
            <a:solidFill>
              <a:srgbClr val="E5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295068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1F1"/>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863029" y="1012004"/>
            <a:ext cx="3416158" cy="4795408"/>
          </a:xfrm>
        </p:spPr>
        <p:txBody>
          <a:bodyPr vert="horz" lIns="91440" tIns="45720" rIns="91440" bIns="45720" rtlCol="0">
            <a:normAutofit/>
          </a:bodyPr>
          <a:lstStyle/>
          <a:p>
            <a:r>
              <a:rPr lang="en-US" kern="1200" dirty="0">
                <a:solidFill>
                  <a:srgbClr val="FFFFFF"/>
                </a:solidFill>
              </a:rPr>
              <a:t>Adverbial phrases</a:t>
            </a:r>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3446266927"/>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46013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7A536F-2D21-4031-BA94-7B54D09BF772}"/>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a:normAutofit/>
          </a:bodyPr>
          <a:lstStyle/>
          <a:p>
            <a:pPr algn="ctr"/>
            <a:r>
              <a:rPr lang="en-US" sz="3600">
                <a:solidFill>
                  <a:srgbClr val="3F3F3F"/>
                </a:solidFill>
              </a:rPr>
              <a:t>Adverbial Words</a:t>
            </a:r>
          </a:p>
        </p:txBody>
      </p:sp>
      <p:sp>
        <p:nvSpPr>
          <p:cNvPr id="3" name="Content Placeholder 2">
            <a:extLst>
              <a:ext uri="{FF2B5EF4-FFF2-40B4-BE49-F238E27FC236}">
                <a16:creationId xmlns:a16="http://schemas.microsoft.com/office/drawing/2014/main" id="{230F762A-9E3E-40EB-8F24-4E1C0048CE03}"/>
              </a:ext>
            </a:extLst>
          </p:cNvPr>
          <p:cNvSpPr>
            <a:spLocks noGrp="1"/>
          </p:cNvSpPr>
          <p:nvPr>
            <p:ph sz="half" idx="1"/>
          </p:nvPr>
        </p:nvSpPr>
        <p:spPr>
          <a:xfrm>
            <a:off x="1159933" y="2888250"/>
            <a:ext cx="4614333" cy="2959777"/>
          </a:xfrm>
        </p:spPr>
        <p:txBody>
          <a:bodyPr anchor="t">
            <a:normAutofit/>
          </a:bodyPr>
          <a:lstStyle/>
          <a:p>
            <a:pPr marL="0" indent="0">
              <a:buNone/>
            </a:pPr>
            <a:r>
              <a:rPr lang="en-US" sz="3200"/>
              <a:t>These often appear at the beginning of a sentence and are closed off with a comma.</a:t>
            </a:r>
            <a:endParaRPr lang="en-US" sz="3200" dirty="0"/>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67A936-8FFE-4457-934C-6CBE1C968DB2}"/>
              </a:ext>
            </a:extLst>
          </p:cNvPr>
          <p:cNvSpPr>
            <a:spLocks noGrp="1"/>
          </p:cNvSpPr>
          <p:nvPr>
            <p:ph sz="half" idx="2"/>
          </p:nvPr>
        </p:nvSpPr>
        <p:spPr>
          <a:xfrm>
            <a:off x="6417730" y="2888249"/>
            <a:ext cx="4614326" cy="3678805"/>
          </a:xfrm>
        </p:spPr>
        <p:txBody>
          <a:bodyPr anchor="t">
            <a:normAutofit/>
          </a:bodyPr>
          <a:lstStyle/>
          <a:p>
            <a:pPr marL="0" indent="0" algn="ctr">
              <a:buNone/>
            </a:pPr>
            <a:r>
              <a:rPr lang="en-US" sz="3200"/>
              <a:t>Examples</a:t>
            </a:r>
            <a:endParaRPr lang="en-US" sz="2000"/>
          </a:p>
          <a:p>
            <a:r>
              <a:rPr lang="en-US" sz="2400"/>
              <a:t>However </a:t>
            </a:r>
          </a:p>
          <a:p>
            <a:r>
              <a:rPr lang="en-US" sz="2400"/>
              <a:t>Therefore</a:t>
            </a:r>
          </a:p>
          <a:p>
            <a:r>
              <a:rPr lang="en-US" sz="2400"/>
              <a:t>Additionally </a:t>
            </a:r>
          </a:p>
          <a:p>
            <a:r>
              <a:rPr lang="en-US" sz="2400"/>
              <a:t>Moreover</a:t>
            </a:r>
          </a:p>
          <a:p>
            <a:r>
              <a:rPr lang="en-US" sz="2400"/>
              <a:t>Besides</a:t>
            </a:r>
          </a:p>
          <a:p>
            <a:pPr marL="0" indent="0">
              <a:buNone/>
            </a:pPr>
            <a:endParaRPr lang="en-US" sz="2000" dirty="0"/>
          </a:p>
        </p:txBody>
      </p:sp>
    </p:spTree>
    <p:extLst>
      <p:ext uri="{BB962C8B-B14F-4D97-AF65-F5344CB8AC3E}">
        <p14:creationId xmlns:p14="http://schemas.microsoft.com/office/powerpoint/2010/main" val="136774937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7A536F-2D21-4031-BA94-7B54D09BF772}"/>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a:normAutofit/>
          </a:bodyPr>
          <a:lstStyle/>
          <a:p>
            <a:pPr algn="ctr"/>
            <a:r>
              <a:rPr lang="en-US" sz="3600" dirty="0">
                <a:solidFill>
                  <a:srgbClr val="3F3F3F"/>
                </a:solidFill>
              </a:rPr>
              <a:t>Adverbial Phrases</a:t>
            </a:r>
          </a:p>
        </p:txBody>
      </p:sp>
      <p:sp>
        <p:nvSpPr>
          <p:cNvPr id="3" name="Content Placeholder 2">
            <a:extLst>
              <a:ext uri="{FF2B5EF4-FFF2-40B4-BE49-F238E27FC236}">
                <a16:creationId xmlns:a16="http://schemas.microsoft.com/office/drawing/2014/main" id="{230F762A-9E3E-40EB-8F24-4E1C0048CE03}"/>
              </a:ext>
            </a:extLst>
          </p:cNvPr>
          <p:cNvSpPr>
            <a:spLocks noGrp="1"/>
          </p:cNvSpPr>
          <p:nvPr>
            <p:ph sz="half" idx="1"/>
          </p:nvPr>
        </p:nvSpPr>
        <p:spPr>
          <a:xfrm>
            <a:off x="1159933" y="2447636"/>
            <a:ext cx="4751315" cy="4137891"/>
          </a:xfrm>
        </p:spPr>
        <p:txBody>
          <a:bodyPr anchor="t">
            <a:noAutofit/>
          </a:bodyPr>
          <a:lstStyle/>
          <a:p>
            <a:pPr marL="0" indent="0">
              <a:buNone/>
            </a:pPr>
            <a:r>
              <a:rPr lang="en-US" dirty="0"/>
              <a:t>Often appear at the beginning of the sentence.</a:t>
            </a:r>
          </a:p>
          <a:p>
            <a:pPr marL="0" indent="0">
              <a:buNone/>
            </a:pPr>
            <a:endParaRPr lang="en-US" sz="1050" dirty="0"/>
          </a:p>
          <a:p>
            <a:pPr marL="0" indent="0">
              <a:buNone/>
            </a:pPr>
            <a:r>
              <a:rPr lang="en-US" dirty="0"/>
              <a:t>Usually start with a preposition.</a:t>
            </a:r>
          </a:p>
          <a:p>
            <a:pPr marL="0" indent="0">
              <a:buNone/>
            </a:pPr>
            <a:endParaRPr lang="en-US" sz="1050" dirty="0"/>
          </a:p>
          <a:p>
            <a:pPr marL="0" indent="0">
              <a:buNone/>
            </a:pPr>
            <a:r>
              <a:rPr lang="en-US" dirty="0"/>
              <a:t>When opening a sentence, they are closed out with a comma.</a:t>
            </a:r>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67A936-8FFE-4457-934C-6CBE1C968DB2}"/>
              </a:ext>
            </a:extLst>
          </p:cNvPr>
          <p:cNvSpPr>
            <a:spLocks noGrp="1"/>
          </p:cNvSpPr>
          <p:nvPr>
            <p:ph sz="half" idx="2"/>
          </p:nvPr>
        </p:nvSpPr>
        <p:spPr>
          <a:xfrm>
            <a:off x="6437745" y="2447636"/>
            <a:ext cx="4594316" cy="3400392"/>
          </a:xfrm>
        </p:spPr>
        <p:txBody>
          <a:bodyPr anchor="t">
            <a:normAutofit/>
          </a:bodyPr>
          <a:lstStyle/>
          <a:p>
            <a:pPr marL="0" indent="0" algn="ctr">
              <a:buNone/>
            </a:pPr>
            <a:r>
              <a:rPr lang="en-US" sz="3200" b="1" dirty="0"/>
              <a:t>Examples</a:t>
            </a:r>
            <a:endParaRPr lang="en-US" sz="2400" b="1" dirty="0"/>
          </a:p>
          <a:p>
            <a:r>
              <a:rPr lang="en-US" sz="2400" dirty="0"/>
              <a:t>In the 18</a:t>
            </a:r>
            <a:r>
              <a:rPr lang="en-US" sz="2400" baseline="30000" dirty="0"/>
              <a:t>th</a:t>
            </a:r>
            <a:r>
              <a:rPr lang="en-US" sz="2400" dirty="0"/>
              <a:t> century,</a:t>
            </a:r>
          </a:p>
          <a:p>
            <a:r>
              <a:rPr lang="en-US" sz="2400" dirty="0"/>
              <a:t>During the evening,</a:t>
            </a:r>
          </a:p>
          <a:p>
            <a:r>
              <a:rPr lang="en-US" sz="2400" dirty="0"/>
              <a:t>At the library,</a:t>
            </a:r>
          </a:p>
          <a:p>
            <a:r>
              <a:rPr lang="en-US" sz="2400" dirty="0"/>
              <a:t>With regard to education,</a:t>
            </a:r>
          </a:p>
          <a:p>
            <a:endParaRPr lang="en-US" sz="2000" dirty="0"/>
          </a:p>
          <a:p>
            <a:pPr marL="0" indent="0">
              <a:buNone/>
            </a:pPr>
            <a:endParaRPr lang="en-US" sz="2000" dirty="0"/>
          </a:p>
        </p:txBody>
      </p:sp>
    </p:spTree>
    <p:extLst>
      <p:ext uri="{BB962C8B-B14F-4D97-AF65-F5344CB8AC3E}">
        <p14:creationId xmlns:p14="http://schemas.microsoft.com/office/powerpoint/2010/main" val="1417879616"/>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1F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738909" y="1012004"/>
            <a:ext cx="3713018" cy="4795408"/>
          </a:xfrm>
        </p:spPr>
        <p:txBody>
          <a:bodyPr>
            <a:normAutofit/>
          </a:bodyPr>
          <a:lstStyle/>
          <a:p>
            <a:r>
              <a:rPr lang="en-US" dirty="0">
                <a:solidFill>
                  <a:srgbClr val="FFFFFF"/>
                </a:solidFill>
              </a:rPr>
              <a:t>Prepositions</a:t>
            </a:r>
            <a:br>
              <a:rPr lang="en-US" dirty="0">
                <a:solidFill>
                  <a:srgbClr val="FFFFFF"/>
                </a:solidFill>
              </a:rPr>
            </a:br>
            <a:r>
              <a:rPr lang="en-US" dirty="0">
                <a:solidFill>
                  <a:srgbClr val="FFFFFF"/>
                </a:solidFill>
              </a:rPr>
              <a:t>and</a:t>
            </a:r>
            <a:br>
              <a:rPr lang="en-US" dirty="0">
                <a:solidFill>
                  <a:srgbClr val="FFFFFF"/>
                </a:solidFill>
              </a:rPr>
            </a:br>
            <a:r>
              <a:rPr lang="en-US" dirty="0">
                <a:solidFill>
                  <a:srgbClr val="FFFFFF"/>
                </a:solidFill>
              </a:rPr>
              <a:t>Prepositional Phrases</a:t>
            </a:r>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1393392108"/>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2405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7A536F-2D21-4031-BA94-7B54D09BF772}"/>
              </a:ext>
            </a:extLst>
          </p:cNvPr>
          <p:cNvSpPr>
            <a:spLocks noGrp="1"/>
          </p:cNvSpPr>
          <p:nvPr>
            <p:ph type="title"/>
          </p:nvPr>
        </p:nvSpPr>
        <p:spPr>
          <a:xfrm>
            <a:off x="1159933" y="1009972"/>
            <a:ext cx="4614333" cy="1179313"/>
          </a:xfrm>
          <a:solidFill>
            <a:srgbClr val="FFFFFF"/>
          </a:solidFill>
          <a:ln w="38100">
            <a:solidFill>
              <a:srgbClr val="7F7F7F"/>
            </a:solidFill>
            <a:miter lim="800000"/>
          </a:ln>
        </p:spPr>
        <p:txBody>
          <a:bodyPr>
            <a:normAutofit/>
          </a:bodyPr>
          <a:lstStyle/>
          <a:p>
            <a:pPr algn="ctr"/>
            <a:r>
              <a:rPr lang="en-US" sz="3600" dirty="0">
                <a:solidFill>
                  <a:srgbClr val="3F3F3F"/>
                </a:solidFill>
              </a:rPr>
              <a:t>Prepositions</a:t>
            </a:r>
          </a:p>
        </p:txBody>
      </p:sp>
      <p:sp>
        <p:nvSpPr>
          <p:cNvPr id="3" name="Content Placeholder 2">
            <a:extLst>
              <a:ext uri="{FF2B5EF4-FFF2-40B4-BE49-F238E27FC236}">
                <a16:creationId xmlns:a16="http://schemas.microsoft.com/office/drawing/2014/main" id="{230F762A-9E3E-40EB-8F24-4E1C0048CE03}"/>
              </a:ext>
            </a:extLst>
          </p:cNvPr>
          <p:cNvSpPr>
            <a:spLocks noGrp="1"/>
          </p:cNvSpPr>
          <p:nvPr>
            <p:ph sz="half" idx="1"/>
          </p:nvPr>
        </p:nvSpPr>
        <p:spPr>
          <a:xfrm>
            <a:off x="1476916" y="2888251"/>
            <a:ext cx="4229292" cy="2088196"/>
          </a:xfrm>
        </p:spPr>
        <p:txBody>
          <a:bodyPr numCol="2" anchor="t">
            <a:normAutofit/>
          </a:bodyPr>
          <a:lstStyle/>
          <a:p>
            <a:r>
              <a:rPr lang="en-US" sz="2400" dirty="0"/>
              <a:t>In</a:t>
            </a:r>
          </a:p>
          <a:p>
            <a:r>
              <a:rPr lang="en-US" sz="2400" dirty="0"/>
              <a:t>On</a:t>
            </a:r>
          </a:p>
          <a:p>
            <a:r>
              <a:rPr lang="en-US" sz="2400" dirty="0"/>
              <a:t>At</a:t>
            </a:r>
          </a:p>
          <a:p>
            <a:r>
              <a:rPr lang="en-US" sz="2400" dirty="0"/>
              <a:t>Of</a:t>
            </a:r>
          </a:p>
          <a:p>
            <a:r>
              <a:rPr lang="en-US" sz="2400" dirty="0"/>
              <a:t>For</a:t>
            </a:r>
          </a:p>
          <a:p>
            <a:r>
              <a:rPr lang="en-US" sz="2400" dirty="0"/>
              <a:t>From</a:t>
            </a:r>
          </a:p>
          <a:p>
            <a:r>
              <a:rPr lang="en-US" sz="2400" dirty="0"/>
              <a:t>To</a:t>
            </a:r>
          </a:p>
          <a:p>
            <a:r>
              <a:rPr lang="en-US" sz="2400" dirty="0"/>
              <a:t>Over</a:t>
            </a:r>
            <a:endParaRPr lang="en-US" sz="2000" dirty="0"/>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67A936-8FFE-4457-934C-6CBE1C968DB2}"/>
              </a:ext>
            </a:extLst>
          </p:cNvPr>
          <p:cNvSpPr>
            <a:spLocks noGrp="1"/>
          </p:cNvSpPr>
          <p:nvPr>
            <p:ph sz="half" idx="2"/>
          </p:nvPr>
        </p:nvSpPr>
        <p:spPr>
          <a:xfrm>
            <a:off x="6417731" y="2888250"/>
            <a:ext cx="4292594" cy="2959778"/>
          </a:xfrm>
        </p:spPr>
        <p:txBody>
          <a:bodyPr anchor="t">
            <a:normAutofit/>
          </a:bodyPr>
          <a:lstStyle/>
          <a:p>
            <a:r>
              <a:rPr lang="en-US" sz="2000" dirty="0"/>
              <a:t>During World War II,</a:t>
            </a:r>
          </a:p>
          <a:p>
            <a:r>
              <a:rPr lang="en-US" sz="2000" dirty="0"/>
              <a:t>In May of 1941,</a:t>
            </a:r>
          </a:p>
          <a:p>
            <a:r>
              <a:rPr lang="en-US" sz="2000" dirty="0"/>
              <a:t>On November 11</a:t>
            </a:r>
            <a:r>
              <a:rPr lang="en-US" sz="2000" baseline="30000" dirty="0"/>
              <a:t>th</a:t>
            </a:r>
            <a:r>
              <a:rPr lang="en-US" sz="2000" dirty="0"/>
              <a:t>, 1918,</a:t>
            </a:r>
          </a:p>
          <a:p>
            <a:r>
              <a:rPr lang="en-US" sz="2000" dirty="0"/>
              <a:t>For a variety of reasons,</a:t>
            </a:r>
          </a:p>
        </p:txBody>
      </p:sp>
      <p:sp>
        <p:nvSpPr>
          <p:cNvPr id="7" name="Title 1">
            <a:extLst>
              <a:ext uri="{FF2B5EF4-FFF2-40B4-BE49-F238E27FC236}">
                <a16:creationId xmlns:a16="http://schemas.microsoft.com/office/drawing/2014/main" id="{3C806A29-B259-4CC0-A002-FDAFD287E530}"/>
              </a:ext>
            </a:extLst>
          </p:cNvPr>
          <p:cNvSpPr txBox="1">
            <a:spLocks/>
          </p:cNvSpPr>
          <p:nvPr/>
        </p:nvSpPr>
        <p:spPr>
          <a:xfrm>
            <a:off x="6417731" y="1009972"/>
            <a:ext cx="4614333" cy="1179313"/>
          </a:xfrm>
          <a:prstGeom prst="rect">
            <a:avLst/>
          </a:prstGeom>
          <a:solidFill>
            <a:srgbClr val="FFFFFF"/>
          </a:solidFill>
          <a:ln w="38100">
            <a:solidFill>
              <a:srgbClr val="7F7F7F"/>
            </a:solidFill>
            <a:miter lim="800000"/>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Book Antiqua" panose="02040602050305030304" pitchFamily="18" charset="0"/>
                <a:ea typeface="+mj-ea"/>
                <a:cs typeface="+mj-cs"/>
              </a:defRPr>
            </a:lvl1pPr>
          </a:lstStyle>
          <a:p>
            <a:pPr algn="ctr"/>
            <a:r>
              <a:rPr lang="en-US" sz="3600" dirty="0">
                <a:solidFill>
                  <a:srgbClr val="3F3F3F"/>
                </a:solidFill>
              </a:rPr>
              <a:t>Prepositional Phrases</a:t>
            </a:r>
          </a:p>
        </p:txBody>
      </p:sp>
    </p:spTree>
    <p:extLst>
      <p:ext uri="{BB962C8B-B14F-4D97-AF65-F5344CB8AC3E}">
        <p14:creationId xmlns:p14="http://schemas.microsoft.com/office/powerpoint/2010/main" val="1806730423"/>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1F1"/>
        </a:soli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863029" y="1012004"/>
            <a:ext cx="3416158" cy="4795408"/>
          </a:xfrm>
        </p:spPr>
        <p:txBody>
          <a:bodyPr>
            <a:normAutofit/>
          </a:bodyPr>
          <a:lstStyle/>
          <a:p>
            <a:r>
              <a:rPr lang="en-US" sz="4100" dirty="0">
                <a:solidFill>
                  <a:srgbClr val="FFFFFF"/>
                </a:solidFill>
              </a:rPr>
              <a:t>Conjunctions</a:t>
            </a:r>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384089128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7260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CF9FA"/>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6501063" cy="1325563"/>
          </a:xfrm>
        </p:spPr>
        <p:txBody>
          <a:bodyPr/>
          <a:lstStyle/>
          <a:p>
            <a:r>
              <a:rPr lang="en-CA" b="1" dirty="0"/>
              <a:t>Coordinators: Examples</a:t>
            </a:r>
          </a:p>
        </p:txBody>
      </p:sp>
      <p:sp>
        <p:nvSpPr>
          <p:cNvPr id="5" name="Content Placeholder 4"/>
          <p:cNvSpPr>
            <a:spLocks noGrp="1"/>
          </p:cNvSpPr>
          <p:nvPr>
            <p:ph sz="half" idx="1"/>
          </p:nvPr>
        </p:nvSpPr>
        <p:spPr/>
        <p:txBody>
          <a:bodyPr/>
          <a:lstStyle/>
          <a:p>
            <a:pPr marL="0" indent="0">
              <a:buNone/>
            </a:pPr>
            <a:r>
              <a:rPr lang="en-CA" sz="3200" b="1" dirty="0">
                <a:solidFill>
                  <a:srgbClr val="FF0000"/>
                </a:solidFill>
              </a:rPr>
              <a:t>F</a:t>
            </a:r>
            <a:r>
              <a:rPr lang="en-CA" sz="3200" b="1" dirty="0">
                <a:solidFill>
                  <a:srgbClr val="CD00D2"/>
                </a:solidFill>
              </a:rPr>
              <a:t>	</a:t>
            </a:r>
            <a:r>
              <a:rPr lang="en-CA" i="1" dirty="0"/>
              <a:t>For (explains why)</a:t>
            </a:r>
          </a:p>
          <a:p>
            <a:pPr marL="0" indent="0">
              <a:buNone/>
            </a:pPr>
            <a:r>
              <a:rPr lang="en-CA" sz="3200" b="1" dirty="0">
                <a:solidFill>
                  <a:srgbClr val="FF0000"/>
                </a:solidFill>
              </a:rPr>
              <a:t>A</a:t>
            </a:r>
            <a:r>
              <a:rPr lang="en-CA" sz="3200" dirty="0">
                <a:solidFill>
                  <a:srgbClr val="CD00D2"/>
                </a:solidFill>
              </a:rPr>
              <a:t> 	</a:t>
            </a:r>
            <a:r>
              <a:rPr lang="en-CA" i="1" dirty="0"/>
              <a:t>And (addition)</a:t>
            </a:r>
          </a:p>
          <a:p>
            <a:pPr marL="0" indent="0">
              <a:buNone/>
            </a:pPr>
            <a:r>
              <a:rPr lang="en-CA" sz="3200" b="1" dirty="0">
                <a:solidFill>
                  <a:srgbClr val="FF0000"/>
                </a:solidFill>
              </a:rPr>
              <a:t>N</a:t>
            </a:r>
            <a:r>
              <a:rPr lang="en-CA" sz="3200" dirty="0">
                <a:solidFill>
                  <a:srgbClr val="CD00D2"/>
                </a:solidFill>
              </a:rPr>
              <a:t> 	</a:t>
            </a:r>
            <a:r>
              <a:rPr lang="en-CA" i="1" dirty="0"/>
              <a:t>Nor (excludes)</a:t>
            </a:r>
          </a:p>
          <a:p>
            <a:pPr marL="0" indent="0">
              <a:buNone/>
            </a:pPr>
            <a:r>
              <a:rPr lang="en-CA" sz="3200" b="1" dirty="0">
                <a:solidFill>
                  <a:srgbClr val="FF0000"/>
                </a:solidFill>
              </a:rPr>
              <a:t>B</a:t>
            </a:r>
            <a:r>
              <a:rPr lang="en-CA" i="1" dirty="0">
                <a:solidFill>
                  <a:srgbClr val="CD00D2"/>
                </a:solidFill>
              </a:rPr>
              <a:t>  	</a:t>
            </a:r>
            <a:r>
              <a:rPr lang="en-CA" i="1" dirty="0"/>
              <a:t>But (disagree/contrast)</a:t>
            </a:r>
          </a:p>
          <a:p>
            <a:pPr marL="0" indent="0">
              <a:buNone/>
            </a:pPr>
            <a:r>
              <a:rPr lang="en-CA" sz="3200" b="1" dirty="0">
                <a:solidFill>
                  <a:srgbClr val="FF0000"/>
                </a:solidFill>
              </a:rPr>
              <a:t>O</a:t>
            </a:r>
            <a:r>
              <a:rPr lang="en-CA" sz="3200" i="1" dirty="0">
                <a:solidFill>
                  <a:srgbClr val="FF0000"/>
                </a:solidFill>
              </a:rPr>
              <a:t> </a:t>
            </a:r>
            <a:r>
              <a:rPr lang="en-CA" sz="3200" i="1" dirty="0">
                <a:solidFill>
                  <a:srgbClr val="CD00D2"/>
                </a:solidFill>
              </a:rPr>
              <a:t>	</a:t>
            </a:r>
            <a:r>
              <a:rPr lang="en-CA" i="1" dirty="0"/>
              <a:t>Or (alternative)</a:t>
            </a:r>
          </a:p>
          <a:p>
            <a:pPr marL="0" indent="0">
              <a:buNone/>
            </a:pPr>
            <a:r>
              <a:rPr lang="en-CA" sz="3200" b="1" dirty="0">
                <a:solidFill>
                  <a:srgbClr val="FF0000"/>
                </a:solidFill>
              </a:rPr>
              <a:t>Y</a:t>
            </a:r>
            <a:r>
              <a:rPr lang="en-CA" sz="3200" b="1" dirty="0">
                <a:solidFill>
                  <a:srgbClr val="CD00D2"/>
                </a:solidFill>
              </a:rPr>
              <a:t> 	</a:t>
            </a:r>
            <a:r>
              <a:rPr lang="en-CA" i="1" dirty="0"/>
              <a:t>Yet (disagree/contrast)</a:t>
            </a:r>
          </a:p>
          <a:p>
            <a:pPr marL="0" indent="0">
              <a:buNone/>
            </a:pPr>
            <a:r>
              <a:rPr lang="en-CA" sz="3200" b="1" dirty="0">
                <a:solidFill>
                  <a:srgbClr val="FF0000"/>
                </a:solidFill>
              </a:rPr>
              <a:t>S</a:t>
            </a:r>
            <a:r>
              <a:rPr lang="en-CA" sz="3200" dirty="0">
                <a:solidFill>
                  <a:srgbClr val="CD00D2"/>
                </a:solidFill>
              </a:rPr>
              <a:t> 	</a:t>
            </a:r>
            <a:r>
              <a:rPr lang="en-CA" i="1" dirty="0"/>
              <a:t>So (consequence)</a:t>
            </a:r>
          </a:p>
          <a:p>
            <a:endParaRPr lang="en-CA" dirty="0"/>
          </a:p>
        </p:txBody>
      </p:sp>
      <p:pic>
        <p:nvPicPr>
          <p:cNvPr id="7" name="Picture 2" descr="Image result for fanboys"/>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620000" y="0"/>
            <a:ext cx="457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C798AE55-559F-4118-9CF6-A99D73493406}"/>
              </a:ext>
            </a:extLst>
          </p:cNvPr>
          <p:cNvCxnSpPr/>
          <p:nvPr/>
        </p:nvCxnSpPr>
        <p:spPr>
          <a:xfrm>
            <a:off x="1043709" y="1533236"/>
            <a:ext cx="5892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284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1F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413188" y="874130"/>
            <a:ext cx="4179697" cy="2887579"/>
          </a:xfrm>
        </p:spPr>
        <p:txBody>
          <a:bodyPr vert="horz" lIns="91440" tIns="45720" rIns="91440" bIns="45720" rtlCol="0" anchor="b">
            <a:normAutofit/>
          </a:bodyPr>
          <a:lstStyle/>
          <a:p>
            <a:pPr algn="ctr"/>
            <a:r>
              <a:rPr lang="en-US" sz="4800" kern="1200">
                <a:solidFill>
                  <a:srgbClr val="FFFFFF"/>
                </a:solidFill>
              </a:rPr>
              <a:t>Subordinating</a:t>
            </a:r>
            <a:endParaRPr lang="en-US" sz="4800" kern="1200" dirty="0">
              <a:solidFill>
                <a:srgbClr val="FFFFFF"/>
              </a:solidFill>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18102073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21368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7A536F-2D21-4031-BA94-7B54D09BF772}"/>
              </a:ext>
            </a:extLst>
          </p:cNvPr>
          <p:cNvSpPr>
            <a:spLocks noGrp="1"/>
          </p:cNvSpPr>
          <p:nvPr>
            <p:ph type="title"/>
          </p:nvPr>
        </p:nvSpPr>
        <p:spPr>
          <a:xfrm>
            <a:off x="138545" y="995318"/>
            <a:ext cx="5635721" cy="1193968"/>
          </a:xfrm>
          <a:solidFill>
            <a:srgbClr val="FFFFFF"/>
          </a:solidFill>
          <a:ln w="38100">
            <a:solidFill>
              <a:srgbClr val="7F7F7F"/>
            </a:solidFill>
            <a:miter lim="800000"/>
          </a:ln>
        </p:spPr>
        <p:txBody>
          <a:bodyPr>
            <a:normAutofit/>
          </a:bodyPr>
          <a:lstStyle/>
          <a:p>
            <a:pPr algn="ctr"/>
            <a:r>
              <a:rPr lang="en-US" sz="3600" dirty="0">
                <a:solidFill>
                  <a:srgbClr val="3F3F3F"/>
                </a:solidFill>
              </a:rPr>
              <a:t>Preceding:</a:t>
            </a:r>
            <a:br>
              <a:rPr lang="en-US" sz="3600" dirty="0">
                <a:solidFill>
                  <a:srgbClr val="3F3F3F"/>
                </a:solidFill>
              </a:rPr>
            </a:br>
            <a:r>
              <a:rPr lang="en-US" sz="3600" dirty="0">
                <a:solidFill>
                  <a:srgbClr val="3F3F3F"/>
                </a:solidFill>
              </a:rPr>
              <a:t>Introduce a clause</a:t>
            </a:r>
          </a:p>
        </p:txBody>
      </p:sp>
      <p:sp>
        <p:nvSpPr>
          <p:cNvPr id="3" name="Content Placeholder 2">
            <a:extLst>
              <a:ext uri="{FF2B5EF4-FFF2-40B4-BE49-F238E27FC236}">
                <a16:creationId xmlns:a16="http://schemas.microsoft.com/office/drawing/2014/main" id="{230F762A-9E3E-40EB-8F24-4E1C0048CE03}"/>
              </a:ext>
            </a:extLst>
          </p:cNvPr>
          <p:cNvSpPr>
            <a:spLocks noGrp="1"/>
          </p:cNvSpPr>
          <p:nvPr>
            <p:ph sz="half" idx="1"/>
          </p:nvPr>
        </p:nvSpPr>
        <p:spPr>
          <a:xfrm>
            <a:off x="203229" y="2888250"/>
            <a:ext cx="5571038" cy="3789640"/>
          </a:xfrm>
        </p:spPr>
        <p:txBody>
          <a:bodyPr anchor="t">
            <a:normAutofit/>
          </a:bodyPr>
          <a:lstStyle/>
          <a:p>
            <a:pPr marL="457200" indent="-457200">
              <a:buAutoNum type="arabicPeriod"/>
            </a:pPr>
            <a:r>
              <a:rPr lang="en-US" sz="2000" dirty="0">
                <a:solidFill>
                  <a:srgbClr val="FFC000"/>
                </a:solidFill>
              </a:rPr>
              <a:t>If </a:t>
            </a:r>
            <a:r>
              <a:rPr lang="en-US" sz="2000" dirty="0"/>
              <a:t>you need space, you should join NASA.</a:t>
            </a:r>
          </a:p>
          <a:p>
            <a:pPr marL="457200" indent="-457200">
              <a:buFont typeface="Arial" panose="020B0604020202020204" pitchFamily="34" charset="0"/>
              <a:buAutoNum type="arabicPeriod"/>
            </a:pPr>
            <a:r>
              <a:rPr lang="en-US" sz="2000" dirty="0">
                <a:solidFill>
                  <a:srgbClr val="FFC000"/>
                </a:solidFill>
              </a:rPr>
              <a:t>Because</a:t>
            </a:r>
            <a:r>
              <a:rPr lang="en-US" sz="2000" dirty="0"/>
              <a:t> I took a day off, I got fired from the calendar factory.</a:t>
            </a:r>
          </a:p>
          <a:p>
            <a:pPr marL="457200" indent="-457200">
              <a:buFont typeface="Arial" panose="020B0604020202020204" pitchFamily="34" charset="0"/>
              <a:buAutoNum type="arabicPeriod"/>
            </a:pPr>
            <a:r>
              <a:rPr lang="en-US" sz="2000" dirty="0">
                <a:solidFill>
                  <a:srgbClr val="FFC000"/>
                </a:solidFill>
              </a:rPr>
              <a:t>If </a:t>
            </a:r>
            <a:r>
              <a:rPr lang="en-US" sz="2000" dirty="0"/>
              <a:t>an evening dress is eveningwear, a suit of armor must be silver ware.</a:t>
            </a:r>
          </a:p>
          <a:p>
            <a:pPr marL="457200" indent="-457200">
              <a:buAutoNum type="arabicPeriod"/>
            </a:pPr>
            <a:endParaRPr lang="en-US" sz="2000" dirty="0"/>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67A936-8FFE-4457-934C-6CBE1C968DB2}"/>
              </a:ext>
            </a:extLst>
          </p:cNvPr>
          <p:cNvSpPr>
            <a:spLocks noGrp="1"/>
          </p:cNvSpPr>
          <p:nvPr>
            <p:ph sz="half" idx="2"/>
          </p:nvPr>
        </p:nvSpPr>
        <p:spPr>
          <a:xfrm>
            <a:off x="6417730" y="2888249"/>
            <a:ext cx="5571039" cy="3789641"/>
          </a:xfrm>
        </p:spPr>
        <p:txBody>
          <a:bodyPr anchor="t">
            <a:normAutofit/>
          </a:bodyPr>
          <a:lstStyle/>
          <a:p>
            <a:pPr marL="457200" indent="-457200">
              <a:buAutoNum type="arabicPeriod"/>
            </a:pPr>
            <a:r>
              <a:rPr lang="en-US" sz="2000" dirty="0"/>
              <a:t>The skeleton didn’t go to the dance </a:t>
            </a:r>
            <a:r>
              <a:rPr lang="en-US" sz="2000" dirty="0">
                <a:solidFill>
                  <a:srgbClr val="FFC000"/>
                </a:solidFill>
              </a:rPr>
              <a:t>because </a:t>
            </a:r>
            <a:r>
              <a:rPr lang="en-US" sz="2000" dirty="0"/>
              <a:t>he had nobody to dance with. </a:t>
            </a:r>
          </a:p>
          <a:p>
            <a:pPr marL="457200" indent="-457200">
              <a:buAutoNum type="arabicPeriod"/>
            </a:pPr>
            <a:r>
              <a:rPr lang="en-US" sz="2000" dirty="0"/>
              <a:t>Why do they put a light in the fridge </a:t>
            </a:r>
            <a:r>
              <a:rPr lang="en-US" sz="2000" dirty="0">
                <a:solidFill>
                  <a:srgbClr val="FFC000"/>
                </a:solidFill>
              </a:rPr>
              <a:t>if </a:t>
            </a:r>
            <a:r>
              <a:rPr lang="en-US" sz="2000" dirty="0"/>
              <a:t>we shouldn’t eat at night?</a:t>
            </a:r>
          </a:p>
          <a:p>
            <a:pPr marL="457200" indent="-457200">
              <a:buFont typeface="Arial" panose="020B0604020202020204" pitchFamily="34" charset="0"/>
              <a:buAutoNum type="arabicPeriod"/>
            </a:pPr>
            <a:r>
              <a:rPr lang="en-US" sz="2000" dirty="0"/>
              <a:t>The golfer needs new socks </a:t>
            </a:r>
            <a:r>
              <a:rPr lang="en-US" sz="2000" dirty="0">
                <a:solidFill>
                  <a:srgbClr val="FFC000"/>
                </a:solidFill>
              </a:rPr>
              <a:t>because</a:t>
            </a:r>
            <a:r>
              <a:rPr lang="en-US" sz="2000" dirty="0"/>
              <a:t> he has a hole in one.</a:t>
            </a:r>
          </a:p>
          <a:p>
            <a:pPr marL="457200" indent="-457200">
              <a:buAutoNum type="arabicPeriod"/>
            </a:pPr>
            <a:endParaRPr lang="en-US" sz="2000" dirty="0"/>
          </a:p>
          <a:p>
            <a:pPr marL="0" indent="0">
              <a:buNone/>
            </a:pPr>
            <a:endParaRPr lang="en-US" sz="2000" dirty="0"/>
          </a:p>
        </p:txBody>
      </p:sp>
      <p:sp>
        <p:nvSpPr>
          <p:cNvPr id="7" name="Title 1">
            <a:extLst>
              <a:ext uri="{FF2B5EF4-FFF2-40B4-BE49-F238E27FC236}">
                <a16:creationId xmlns:a16="http://schemas.microsoft.com/office/drawing/2014/main" id="{FE679AA8-7719-4512-884E-83C859A8366E}"/>
              </a:ext>
            </a:extLst>
          </p:cNvPr>
          <p:cNvSpPr txBox="1">
            <a:spLocks/>
          </p:cNvSpPr>
          <p:nvPr/>
        </p:nvSpPr>
        <p:spPr>
          <a:xfrm>
            <a:off x="6503170" y="995318"/>
            <a:ext cx="5485599" cy="1193968"/>
          </a:xfrm>
          <a:prstGeom prst="rect">
            <a:avLst/>
          </a:prstGeom>
          <a:solidFill>
            <a:srgbClr val="FFFFFF"/>
          </a:solidFill>
          <a:ln w="38100">
            <a:solidFill>
              <a:srgbClr val="7F7F7F"/>
            </a:solidFill>
            <a:miter lim="800000"/>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Book Antiqua" panose="02040602050305030304" pitchFamily="18" charset="0"/>
                <a:ea typeface="+mj-ea"/>
                <a:cs typeface="+mj-cs"/>
              </a:defRPr>
            </a:lvl1pPr>
          </a:lstStyle>
          <a:p>
            <a:pPr algn="ctr"/>
            <a:r>
              <a:rPr lang="en-US" sz="3600" dirty="0">
                <a:solidFill>
                  <a:srgbClr val="3F3F3F"/>
                </a:solidFill>
              </a:rPr>
              <a:t>Concluding: </a:t>
            </a:r>
          </a:p>
          <a:p>
            <a:pPr algn="ctr"/>
            <a:r>
              <a:rPr lang="en-US" sz="3600" dirty="0">
                <a:solidFill>
                  <a:srgbClr val="3F3F3F"/>
                </a:solidFill>
              </a:rPr>
              <a:t>Follow a clause</a:t>
            </a:r>
          </a:p>
        </p:txBody>
      </p:sp>
    </p:spTree>
    <p:extLst>
      <p:ext uri="{BB962C8B-B14F-4D97-AF65-F5344CB8AC3E}">
        <p14:creationId xmlns:p14="http://schemas.microsoft.com/office/powerpoint/2010/main" val="102654922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96A4B-77AD-4974-808B-87F83F47DE05}"/>
              </a:ext>
            </a:extLst>
          </p:cNvPr>
          <p:cNvSpPr>
            <a:spLocks noGrp="1"/>
          </p:cNvSpPr>
          <p:nvPr>
            <p:ph type="title"/>
          </p:nvPr>
        </p:nvSpPr>
        <p:spPr>
          <a:xfrm>
            <a:off x="4965430" y="629268"/>
            <a:ext cx="6586491" cy="1286160"/>
          </a:xfrm>
        </p:spPr>
        <p:txBody>
          <a:bodyPr vert="horz" lIns="91440" tIns="45720" rIns="91440" bIns="45720" rtlCol="0" anchor="b">
            <a:normAutofit/>
          </a:bodyPr>
          <a:lstStyle/>
          <a:p>
            <a:r>
              <a:rPr lang="en-US" sz="4100" b="1" dirty="0"/>
              <a:t>Q. How could this be improved? </a:t>
            </a:r>
          </a:p>
        </p:txBody>
      </p:sp>
      <p:pic>
        <p:nvPicPr>
          <p:cNvPr id="8" name="Content Placeholder 7" descr="A scene from the sitcom Big Bang Theory. A young man, Leonard Hofstadter (played by Johnny Galecki ) is holding a light saber.  A young woman named Penny (played by Kaley Cuoco) is smirking. &#10;&#10;Image from https://d24v5oonnj2ncn.cloudfront.net/wp-content/uploads/2012/01/11203445/The-Big-Bang-Theory-5x15-05.jpg"/>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b="1618"/>
          <a:stretch/>
        </p:blipFill>
        <p:spPr>
          <a:xfrm>
            <a:off x="20" y="10"/>
            <a:ext cx="4635571" cy="6857990"/>
          </a:xfrm>
          <a:prstGeom prst="rect">
            <a:avLst/>
          </a:prstGeom>
          <a:effectLst/>
        </p:spPr>
      </p:pic>
      <p:cxnSp>
        <p:nvCxnSpPr>
          <p:cNvPr id="20" name="Straight Connector 1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24AE7C"/>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D323EE1-C3DE-4C07-AF40-73DB376060A5}"/>
              </a:ext>
            </a:extLst>
          </p:cNvPr>
          <p:cNvSpPr>
            <a:spLocks noGrp="1"/>
          </p:cNvSpPr>
          <p:nvPr>
            <p:ph sz="half" idx="1"/>
          </p:nvPr>
        </p:nvSpPr>
        <p:spPr>
          <a:xfrm>
            <a:off x="4965431" y="2438400"/>
            <a:ext cx="6586489" cy="3785419"/>
          </a:xfrm>
        </p:spPr>
        <p:txBody>
          <a:bodyPr vert="horz" lIns="91440" tIns="45720" rIns="91440" bIns="45720" rtlCol="0">
            <a:normAutofit/>
          </a:bodyPr>
          <a:lstStyle/>
          <a:p>
            <a:pPr marL="0" indent="0">
              <a:buNone/>
            </a:pPr>
            <a:r>
              <a:rPr lang="en-US" sz="3200" dirty="0"/>
              <a:t>Leonard and Sheldon were roommates. Leonard was lonely. Penny moved in. Leonard fell in love with her.  She initially rejected him. They eventually started dating. They broke up. They started dating again. Leonard proposed to Penny. She accepted. </a:t>
            </a:r>
          </a:p>
        </p:txBody>
      </p:sp>
      <p:cxnSp>
        <p:nvCxnSpPr>
          <p:cNvPr id="5" name="Straight Connector 4">
            <a:extLst>
              <a:ext uri="{FF2B5EF4-FFF2-40B4-BE49-F238E27FC236}">
                <a16:creationId xmlns:a16="http://schemas.microsoft.com/office/drawing/2014/main" id="{D861EB48-4A9E-4446-AEE0-65A824347CD6}"/>
              </a:ext>
            </a:extLst>
          </p:cNvPr>
          <p:cNvCxnSpPr/>
          <p:nvPr/>
        </p:nvCxnSpPr>
        <p:spPr>
          <a:xfrm>
            <a:off x="5080934" y="2115117"/>
            <a:ext cx="647098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59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838200" y="668377"/>
            <a:ext cx="10515600" cy="1325563"/>
          </a:xfrm>
        </p:spPr>
        <p:txBody>
          <a:bodyPr>
            <a:normAutofit/>
          </a:bodyPr>
          <a:lstStyle/>
          <a:p>
            <a:r>
              <a:rPr lang="en-CA" b="1" dirty="0"/>
              <a:t>Correlating Conjunctions</a:t>
            </a:r>
          </a:p>
        </p:txBody>
      </p:sp>
      <p:sp>
        <p:nvSpPr>
          <p:cNvPr id="6" name="Content Placeholder 5"/>
          <p:cNvSpPr>
            <a:spLocks noGrp="1"/>
          </p:cNvSpPr>
          <p:nvPr>
            <p:ph sz="half" idx="1"/>
          </p:nvPr>
        </p:nvSpPr>
        <p:spPr>
          <a:xfrm>
            <a:off x="838200" y="2177456"/>
            <a:ext cx="5097780" cy="3795748"/>
          </a:xfrm>
        </p:spPr>
        <p:txBody>
          <a:bodyPr>
            <a:normAutofit/>
          </a:bodyPr>
          <a:lstStyle/>
          <a:p>
            <a:pPr marL="0" indent="0">
              <a:buNone/>
            </a:pPr>
            <a:endParaRPr lang="en-CA" sz="2400" dirty="0"/>
          </a:p>
          <a:p>
            <a:pPr marL="0" indent="0">
              <a:buNone/>
            </a:pPr>
            <a:r>
              <a:rPr lang="en-CA" sz="2400" dirty="0"/>
              <a:t>Correlating conjunctions links pairs of words </a:t>
            </a:r>
            <a:br>
              <a:rPr lang="en-CA" sz="2400" dirty="0"/>
            </a:br>
            <a:r>
              <a:rPr lang="en-CA" sz="2400" dirty="0"/>
              <a:t>within a sentence and frames them as equally important.</a:t>
            </a:r>
          </a:p>
        </p:txBody>
      </p:sp>
      <p:sp>
        <p:nvSpPr>
          <p:cNvPr id="7" name="Content Placeholder 6"/>
          <p:cNvSpPr>
            <a:spLocks noGrp="1"/>
          </p:cNvSpPr>
          <p:nvPr>
            <p:ph sz="half" idx="2"/>
          </p:nvPr>
        </p:nvSpPr>
        <p:spPr>
          <a:xfrm>
            <a:off x="6256020" y="2177456"/>
            <a:ext cx="5097780" cy="3795748"/>
          </a:xfrm>
        </p:spPr>
        <p:txBody>
          <a:bodyPr>
            <a:normAutofit/>
          </a:bodyPr>
          <a:lstStyle/>
          <a:p>
            <a:endParaRPr lang="en-CA" sz="2400" dirty="0"/>
          </a:p>
          <a:p>
            <a:r>
              <a:rPr lang="en-CA" sz="2400" dirty="0"/>
              <a:t>either... or</a:t>
            </a:r>
          </a:p>
          <a:p>
            <a:r>
              <a:rPr lang="en-CA" sz="2400" dirty="0"/>
              <a:t>neither... nor</a:t>
            </a:r>
          </a:p>
          <a:p>
            <a:r>
              <a:rPr lang="en-CA" sz="2400" dirty="0"/>
              <a:t>whether... or</a:t>
            </a:r>
          </a:p>
          <a:p>
            <a:r>
              <a:rPr lang="en-CA" sz="2400" dirty="0"/>
              <a:t>just as... so</a:t>
            </a:r>
          </a:p>
          <a:p>
            <a:r>
              <a:rPr lang="en-CA" sz="2400" dirty="0"/>
              <a:t>as... as</a:t>
            </a:r>
          </a:p>
          <a:p>
            <a:r>
              <a:rPr lang="en-CA" sz="2400" dirty="0"/>
              <a:t>as much... as</a:t>
            </a:r>
          </a:p>
          <a:p>
            <a:r>
              <a:rPr lang="en-CA" sz="2400" dirty="0"/>
              <a:t>no sooner... than</a:t>
            </a:r>
          </a:p>
        </p:txBody>
      </p:sp>
      <p:cxnSp>
        <p:nvCxnSpPr>
          <p:cNvPr id="4" name="Straight Connector 3">
            <a:extLst>
              <a:ext uri="{FF2B5EF4-FFF2-40B4-BE49-F238E27FC236}">
                <a16:creationId xmlns:a16="http://schemas.microsoft.com/office/drawing/2014/main" id="{17810FF6-DF24-4078-B92A-CF0B18BC4D77}"/>
              </a:ext>
            </a:extLst>
          </p:cNvPr>
          <p:cNvCxnSpPr/>
          <p:nvPr/>
        </p:nvCxnSpPr>
        <p:spPr>
          <a:xfrm>
            <a:off x="1037063" y="1828800"/>
            <a:ext cx="998034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4A6E954-CCA4-43FE-BF0D-FA355130F816}"/>
              </a:ext>
            </a:extLst>
          </p:cNvPr>
          <p:cNvCxnSpPr/>
          <p:nvPr/>
        </p:nvCxnSpPr>
        <p:spPr>
          <a:xfrm>
            <a:off x="5935981" y="2595418"/>
            <a:ext cx="0" cy="2586182"/>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0509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93EF0C2-EE57-40DD-B754-BF1477FAB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C792F474-145C-4D05-BC77-CBE0AD0BD590}"/>
              </a:ext>
            </a:extLst>
          </p:cNvPr>
          <p:cNvSpPr>
            <a:spLocks noGrp="1"/>
          </p:cNvSpPr>
          <p:nvPr>
            <p:ph type="subTitle" idx="1"/>
          </p:nvPr>
        </p:nvSpPr>
        <p:spPr>
          <a:xfrm>
            <a:off x="8454570" y="965199"/>
            <a:ext cx="3230407" cy="4927602"/>
          </a:xfrm>
        </p:spPr>
        <p:txBody>
          <a:bodyPr anchor="ctr">
            <a:normAutofit/>
          </a:bodyPr>
          <a:lstStyle/>
          <a:p>
            <a:pPr algn="l"/>
            <a:r>
              <a:rPr lang="en-US" sz="2000" dirty="0">
                <a:solidFill>
                  <a:srgbClr val="FFFFFF"/>
                </a:solidFill>
              </a:rPr>
              <a:t> </a:t>
            </a:r>
          </a:p>
        </p:txBody>
      </p:sp>
      <p:sp>
        <p:nvSpPr>
          <p:cNvPr id="6" name="Title 3">
            <a:extLst>
              <a:ext uri="{FF2B5EF4-FFF2-40B4-BE49-F238E27FC236}">
                <a16:creationId xmlns:a16="http://schemas.microsoft.com/office/drawing/2014/main" id="{3BB75747-85D6-47DE-9081-3059688BB6C9}"/>
              </a:ext>
            </a:extLst>
          </p:cNvPr>
          <p:cNvSpPr txBox="1">
            <a:spLocks/>
          </p:cNvSpPr>
          <p:nvPr/>
        </p:nvSpPr>
        <p:spPr>
          <a:xfrm>
            <a:off x="1175657" y="1117598"/>
            <a:ext cx="6766078" cy="4927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Book Antiqua" panose="02040602050305030304" pitchFamily="18" charset="0"/>
                <a:ea typeface="+mj-ea"/>
                <a:cs typeface="+mj-cs"/>
              </a:defRPr>
            </a:lvl1pPr>
          </a:lstStyle>
          <a:p>
            <a:pPr algn="r"/>
            <a:r>
              <a:rPr lang="en-US" dirty="0"/>
              <a:t>Functions</a:t>
            </a:r>
          </a:p>
        </p:txBody>
      </p:sp>
      <p:sp>
        <p:nvSpPr>
          <p:cNvPr id="4" name="Title 3">
            <a:extLst>
              <a:ext uri="{FF2B5EF4-FFF2-40B4-BE49-F238E27FC236}">
                <a16:creationId xmlns:a16="http://schemas.microsoft.com/office/drawing/2014/main" id="{B221022A-F9C8-42CD-BEEF-4B5641572D6F}"/>
              </a:ext>
            </a:extLst>
          </p:cNvPr>
          <p:cNvSpPr>
            <a:spLocks noGrp="1"/>
          </p:cNvSpPr>
          <p:nvPr>
            <p:ph type="ctrTitle"/>
          </p:nvPr>
        </p:nvSpPr>
        <p:spPr>
          <a:xfrm>
            <a:off x="8036169" y="0"/>
            <a:ext cx="4155831" cy="6858000"/>
          </a:xfrm>
          <a:solidFill>
            <a:srgbClr val="7030A0"/>
          </a:solidFill>
          <a:ln>
            <a:solidFill>
              <a:srgbClr val="7030A0"/>
            </a:solidFill>
          </a:ln>
        </p:spPr>
        <p:txBody>
          <a:bodyPr anchor="ctr">
            <a:normAutofit/>
          </a:bodyPr>
          <a:lstStyle/>
          <a:p>
            <a:pPr algn="r"/>
            <a:r>
              <a:rPr lang="en-US" dirty="0"/>
              <a:t> </a:t>
            </a:r>
          </a:p>
        </p:txBody>
      </p:sp>
    </p:spTree>
    <p:extLst>
      <p:ext uri="{BB962C8B-B14F-4D97-AF65-F5344CB8AC3E}">
        <p14:creationId xmlns:p14="http://schemas.microsoft.com/office/powerpoint/2010/main" val="3555778418"/>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D317-8DDE-4856-897D-EE02581E6F36}"/>
              </a:ext>
            </a:extLst>
          </p:cNvPr>
          <p:cNvSpPr>
            <a:spLocks noGrp="1"/>
          </p:cNvSpPr>
          <p:nvPr>
            <p:ph type="title"/>
          </p:nvPr>
        </p:nvSpPr>
        <p:spPr>
          <a:xfrm>
            <a:off x="1257300" y="0"/>
            <a:ext cx="3414829" cy="6857999"/>
          </a:xfrm>
          <a:solidFill>
            <a:srgbClr val="401B5B"/>
          </a:solidFill>
          <a:ln>
            <a:solidFill>
              <a:srgbClr val="401B5B"/>
            </a:solidFill>
          </a:ln>
        </p:spPr>
        <p:txBody>
          <a:bodyPr anchor="ctr">
            <a:normAutofit/>
          </a:bodyPr>
          <a:lstStyle/>
          <a:p>
            <a:pPr algn="r"/>
            <a:r>
              <a:rPr lang="en-US" sz="4800" b="1" dirty="0">
                <a:solidFill>
                  <a:srgbClr val="FFFFFF"/>
                </a:solidFill>
              </a:rPr>
              <a:t>Functions</a:t>
            </a:r>
          </a:p>
        </p:txBody>
      </p:sp>
      <p:sp>
        <p:nvSpPr>
          <p:cNvPr id="3" name="Content Placeholder 2">
            <a:extLst>
              <a:ext uri="{FF2B5EF4-FFF2-40B4-BE49-F238E27FC236}">
                <a16:creationId xmlns:a16="http://schemas.microsoft.com/office/drawing/2014/main" id="{B7DCACCA-BBD9-4677-A913-56EC077E7DC1}"/>
              </a:ext>
            </a:extLst>
          </p:cNvPr>
          <p:cNvSpPr>
            <a:spLocks noGrp="1"/>
          </p:cNvSpPr>
          <p:nvPr>
            <p:ph idx="1"/>
          </p:nvPr>
        </p:nvSpPr>
        <p:spPr>
          <a:xfrm>
            <a:off x="4654296" y="0"/>
            <a:ext cx="7573371" cy="6857999"/>
          </a:xfrm>
          <a:solidFill>
            <a:srgbClr val="3F3F3F"/>
          </a:solidFill>
          <a:ln>
            <a:solidFill>
              <a:srgbClr val="3F3F3F"/>
            </a:solidFill>
          </a:ln>
        </p:spPr>
        <p:txBody>
          <a:bodyPr anchor="ctr">
            <a:normAutofit/>
          </a:bodyPr>
          <a:lstStyle/>
          <a:p>
            <a:pPr marL="914400" indent="-914400">
              <a:buFont typeface="+mj-lt"/>
              <a:buAutoNum type="arabicPeriod"/>
            </a:pPr>
            <a:r>
              <a:rPr lang="en-CA" sz="4000" dirty="0">
                <a:solidFill>
                  <a:schemeClr val="bg1"/>
                </a:solidFill>
              </a:rPr>
              <a:t>Temporal Relationships</a:t>
            </a:r>
          </a:p>
          <a:p>
            <a:pPr marL="914400" indent="-914400">
              <a:buFont typeface="+mj-lt"/>
              <a:buAutoNum type="arabicPeriod"/>
            </a:pPr>
            <a:r>
              <a:rPr lang="en-CA" sz="4000" dirty="0">
                <a:solidFill>
                  <a:schemeClr val="bg1"/>
                </a:solidFill>
              </a:rPr>
              <a:t>Spatial Relationships</a:t>
            </a:r>
          </a:p>
          <a:p>
            <a:pPr marL="914400" indent="-914400">
              <a:buFont typeface="+mj-lt"/>
              <a:buAutoNum type="arabicPeriod"/>
            </a:pPr>
            <a:r>
              <a:rPr lang="en-CA" sz="4000" dirty="0">
                <a:solidFill>
                  <a:schemeClr val="bg1"/>
                </a:solidFill>
              </a:rPr>
              <a:t>Logical Relationships</a:t>
            </a:r>
          </a:p>
          <a:p>
            <a:pPr marL="514350" indent="-514350">
              <a:buAutoNum type="arabicPeriod"/>
            </a:pPr>
            <a:endParaRPr lang="en-US" sz="2000" dirty="0">
              <a:solidFill>
                <a:srgbClr val="FFFFFF"/>
              </a:solidFill>
            </a:endParaRPr>
          </a:p>
        </p:txBody>
      </p:sp>
      <p:sp>
        <p:nvSpPr>
          <p:cNvPr id="4" name="Rectangle 3">
            <a:extLst>
              <a:ext uri="{FF2B5EF4-FFF2-40B4-BE49-F238E27FC236}">
                <a16:creationId xmlns:a16="http://schemas.microsoft.com/office/drawing/2014/main" id="{796949F2-006E-4A07-A1FC-3A40F3210D9C}"/>
              </a:ext>
            </a:extLst>
          </p:cNvPr>
          <p:cNvSpPr/>
          <p:nvPr/>
        </p:nvSpPr>
        <p:spPr>
          <a:xfrm>
            <a:off x="-17833" y="-1"/>
            <a:ext cx="1275133" cy="685800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4706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DE2F6"/>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DB66F6E8-4D4A-4907-940A-774703A2D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16005" y="5367908"/>
            <a:ext cx="3175996" cy="1490093"/>
          </a:xfrm>
          <a:custGeom>
            <a:avLst/>
            <a:gdLst>
              <a:gd name="connsiteX0" fmla="*/ 2485888 w 3175996"/>
              <a:gd name="connsiteY0" fmla="*/ 1490093 h 1490093"/>
              <a:gd name="connsiteX1" fmla="*/ 0 w 3175996"/>
              <a:gd name="connsiteY1" fmla="*/ 1490093 h 1490093"/>
              <a:gd name="connsiteX2" fmla="*/ 0 w 3175996"/>
              <a:gd name="connsiteY2" fmla="*/ 0 h 1490093"/>
              <a:gd name="connsiteX3" fmla="*/ 3175996 w 3175996"/>
              <a:gd name="connsiteY3" fmla="*/ 0 h 1490093"/>
            </a:gdLst>
            <a:ahLst/>
            <a:cxnLst>
              <a:cxn ang="0">
                <a:pos x="connsiteX0" y="connsiteY0"/>
              </a:cxn>
              <a:cxn ang="0">
                <a:pos x="connsiteX1" y="connsiteY1"/>
              </a:cxn>
              <a:cxn ang="0">
                <a:pos x="connsiteX2" y="connsiteY2"/>
              </a:cxn>
              <a:cxn ang="0">
                <a:pos x="connsiteX3" y="connsiteY3"/>
              </a:cxn>
            </a:cxnLst>
            <a:rect l="l" t="t" r="r" b="b"/>
            <a:pathLst>
              <a:path w="3175996" h="1490093">
                <a:moveTo>
                  <a:pt x="2485888" y="1490093"/>
                </a:moveTo>
                <a:lnTo>
                  <a:pt x="0" y="1490093"/>
                </a:lnTo>
                <a:lnTo>
                  <a:pt x="0" y="0"/>
                </a:lnTo>
                <a:lnTo>
                  <a:pt x="3175996"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Freeform: Shape 12">
            <a:extLst>
              <a:ext uri="{FF2B5EF4-FFF2-40B4-BE49-F238E27FC236}">
                <a16:creationId xmlns:a16="http://schemas.microsoft.com/office/drawing/2014/main" id="{8F1F5A56-E82B-4FD5-9025-B72896FFBB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908"/>
            <a:ext cx="9566296" cy="1490093"/>
          </a:xfrm>
          <a:custGeom>
            <a:avLst/>
            <a:gdLst>
              <a:gd name="connsiteX0" fmla="*/ 0 w 9566296"/>
              <a:gd name="connsiteY0" fmla="*/ 0 h 1490093"/>
              <a:gd name="connsiteX1" fmla="*/ 405267 w 9566296"/>
              <a:gd name="connsiteY1" fmla="*/ 0 h 1490093"/>
              <a:gd name="connsiteX2" fmla="*/ 631857 w 9566296"/>
              <a:gd name="connsiteY2" fmla="*/ 0 h 1490093"/>
              <a:gd name="connsiteX3" fmla="*/ 2451761 w 9566296"/>
              <a:gd name="connsiteY3" fmla="*/ 0 h 1490093"/>
              <a:gd name="connsiteX4" fmla="*/ 2901880 w 9566296"/>
              <a:gd name="connsiteY4" fmla="*/ 0 h 1490093"/>
              <a:gd name="connsiteX5" fmla="*/ 3641106 w 9566296"/>
              <a:gd name="connsiteY5" fmla="*/ 0 h 1490093"/>
              <a:gd name="connsiteX6" fmla="*/ 9566296 w 9566296"/>
              <a:gd name="connsiteY6" fmla="*/ 0 h 1490093"/>
              <a:gd name="connsiteX7" fmla="*/ 8876188 w 9566296"/>
              <a:gd name="connsiteY7" fmla="*/ 1490093 h 1490093"/>
              <a:gd name="connsiteX8" fmla="*/ 631857 w 9566296"/>
              <a:gd name="connsiteY8" fmla="*/ 1490093 h 1490093"/>
              <a:gd name="connsiteX9" fmla="*/ 405267 w 9566296"/>
              <a:gd name="connsiteY9" fmla="*/ 1490093 h 1490093"/>
              <a:gd name="connsiteX10" fmla="*/ 0 w 9566296"/>
              <a:gd name="connsiteY10"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66296" h="1490093">
                <a:moveTo>
                  <a:pt x="0" y="0"/>
                </a:moveTo>
                <a:lnTo>
                  <a:pt x="405267" y="0"/>
                </a:lnTo>
                <a:lnTo>
                  <a:pt x="631857" y="0"/>
                </a:lnTo>
                <a:lnTo>
                  <a:pt x="2451761" y="0"/>
                </a:lnTo>
                <a:lnTo>
                  <a:pt x="2901880" y="0"/>
                </a:lnTo>
                <a:lnTo>
                  <a:pt x="3641106" y="0"/>
                </a:lnTo>
                <a:lnTo>
                  <a:pt x="9566296" y="0"/>
                </a:lnTo>
                <a:lnTo>
                  <a:pt x="8876188" y="1490093"/>
                </a:lnTo>
                <a:lnTo>
                  <a:pt x="631857" y="1490093"/>
                </a:lnTo>
                <a:lnTo>
                  <a:pt x="405267" y="1490093"/>
                </a:lnTo>
                <a:lnTo>
                  <a:pt x="0" y="1490093"/>
                </a:lnTo>
                <a:close/>
              </a:path>
            </a:pathLst>
          </a:custGeom>
          <a:solidFill>
            <a:schemeClr val="tx1">
              <a:lumMod val="65000"/>
              <a:lumOff val="3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838200" y="5529884"/>
            <a:ext cx="8078342" cy="1096331"/>
          </a:xfrm>
        </p:spPr>
        <p:txBody>
          <a:bodyPr vert="horz" lIns="91440" tIns="45720" rIns="91440" bIns="45720" rtlCol="0">
            <a:normAutofit/>
          </a:bodyPr>
          <a:lstStyle/>
          <a:p>
            <a:r>
              <a:rPr lang="en-US" dirty="0"/>
              <a:t>Temporal Relationships</a:t>
            </a:r>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1416459879"/>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54034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28CB2-E679-4413-B492-836D3C8934E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Sequential</a:t>
            </a:r>
          </a:p>
        </p:txBody>
      </p:sp>
      <p:sp>
        <p:nvSpPr>
          <p:cNvPr id="3" name="Content Placeholder 2">
            <a:extLst>
              <a:ext uri="{FF2B5EF4-FFF2-40B4-BE49-F238E27FC236}">
                <a16:creationId xmlns:a16="http://schemas.microsoft.com/office/drawing/2014/main" id="{EBE20E0B-2498-4030-B193-8E6265D82A85}"/>
              </a:ext>
            </a:extLst>
          </p:cNvPr>
          <p:cNvSpPr>
            <a:spLocks noGrp="1"/>
          </p:cNvSpPr>
          <p:nvPr>
            <p:ph idx="1"/>
          </p:nvPr>
        </p:nvSpPr>
        <p:spPr>
          <a:xfrm>
            <a:off x="857266" y="963877"/>
            <a:ext cx="6377769" cy="4930246"/>
          </a:xfrm>
        </p:spPr>
        <p:txBody>
          <a:bodyPr anchor="ctr">
            <a:normAutofit/>
          </a:bodyPr>
          <a:lstStyle/>
          <a:p>
            <a:pPr algn="r"/>
            <a:r>
              <a:rPr lang="en-US" sz="2400" dirty="0"/>
              <a:t>first/firstly, for example/instance</a:t>
            </a:r>
          </a:p>
          <a:p>
            <a:pPr algn="r"/>
            <a:r>
              <a:rPr lang="en-US" sz="2400" dirty="0"/>
              <a:t>second, thirdly, fourthly, </a:t>
            </a:r>
            <a:r>
              <a:rPr lang="en-US" sz="2400" dirty="0" err="1"/>
              <a:t>ect</a:t>
            </a:r>
            <a:r>
              <a:rPr lang="en-US" sz="2400" dirty="0"/>
              <a:t>. </a:t>
            </a:r>
          </a:p>
          <a:p>
            <a:pPr algn="r"/>
            <a:r>
              <a:rPr lang="en-US" sz="2400" dirty="0"/>
              <a:t>Then, soon, later, during, meanwhile, subsequently, immediately, at length, eventually, in the future, currently </a:t>
            </a:r>
          </a:p>
          <a:p>
            <a:pPr algn="r"/>
            <a:r>
              <a:rPr lang="en-US" sz="2400" dirty="0"/>
              <a:t>Last/Lastly, Finally,  </a:t>
            </a:r>
          </a:p>
        </p:txBody>
      </p:sp>
      <p:cxnSp>
        <p:nvCxnSpPr>
          <p:cNvPr id="15" name="Straight Connector 14">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50733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B3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image of Marvel super villain Thanos (played by Josh Brolin. &#10;Image from https://amp.businessinsider.com/images/5aeb60957708e921e51912a5-750-563.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r="1" b="22411"/>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sz="half" idx="1"/>
          </p:nvPr>
        </p:nvSpPr>
        <p:spPr>
          <a:xfrm>
            <a:off x="7678757" y="917725"/>
            <a:ext cx="3988987" cy="4852362"/>
          </a:xfrm>
          <a:solidFill>
            <a:srgbClr val="404040"/>
          </a:solidFill>
        </p:spPr>
        <p:txBody>
          <a:bodyPr vert="horz" lIns="91440" tIns="45720" rIns="91440" bIns="45720" rtlCol="0" anchor="ctr">
            <a:normAutofit/>
          </a:bodyPr>
          <a:lstStyle/>
          <a:p>
            <a:pPr marL="0" indent="0">
              <a:buNone/>
            </a:pPr>
            <a:r>
              <a:rPr lang="en-US" sz="3200" b="1" dirty="0">
                <a:solidFill>
                  <a:srgbClr val="FFC000"/>
                </a:solidFill>
              </a:rPr>
              <a:t>First</a:t>
            </a:r>
            <a:r>
              <a:rPr lang="en-US" sz="3200" dirty="0">
                <a:solidFill>
                  <a:srgbClr val="FFFFFF"/>
                </a:solidFill>
              </a:rPr>
              <a:t> </a:t>
            </a:r>
            <a:r>
              <a:rPr lang="en-US" sz="3200" dirty="0" err="1">
                <a:solidFill>
                  <a:srgbClr val="FFFFFF"/>
                </a:solidFill>
              </a:rPr>
              <a:t>Thanos</a:t>
            </a:r>
            <a:r>
              <a:rPr lang="en-US" sz="3200" dirty="0">
                <a:solidFill>
                  <a:srgbClr val="FFFFFF"/>
                </a:solidFill>
              </a:rPr>
              <a:t> collected the Infinity Stones, </a:t>
            </a:r>
            <a:r>
              <a:rPr lang="en-US" sz="3200" b="1" dirty="0">
                <a:solidFill>
                  <a:srgbClr val="FFC000"/>
                </a:solidFill>
              </a:rPr>
              <a:t>then</a:t>
            </a:r>
            <a:r>
              <a:rPr lang="en-US" sz="3200" dirty="0">
                <a:solidFill>
                  <a:srgbClr val="FFFFFF"/>
                </a:solidFill>
              </a:rPr>
              <a:t> he wiped out half the universe. </a:t>
            </a:r>
            <a:r>
              <a:rPr lang="en-US" sz="3200" b="1" dirty="0">
                <a:solidFill>
                  <a:srgbClr val="FFC000"/>
                </a:solidFill>
              </a:rPr>
              <a:t>Now</a:t>
            </a:r>
            <a:r>
              <a:rPr lang="en-US" sz="3200" dirty="0">
                <a:solidFill>
                  <a:srgbClr val="FFFFFF"/>
                </a:solidFill>
              </a:rPr>
              <a:t> he is enjoying his retirement. </a:t>
            </a:r>
          </a:p>
        </p:txBody>
      </p:sp>
    </p:spTree>
    <p:extLst>
      <p:ext uri="{BB962C8B-B14F-4D97-AF65-F5344CB8AC3E}">
        <p14:creationId xmlns:p14="http://schemas.microsoft.com/office/powerpoint/2010/main" val="3339490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28CB2-E679-4413-B492-836D3C8934EC}"/>
              </a:ext>
            </a:extLst>
          </p:cNvPr>
          <p:cNvSpPr>
            <a:spLocks noGrp="1"/>
          </p:cNvSpPr>
          <p:nvPr>
            <p:ph type="title"/>
          </p:nvPr>
        </p:nvSpPr>
        <p:spPr>
          <a:xfrm>
            <a:off x="7859437" y="957695"/>
            <a:ext cx="3494362" cy="4930246"/>
          </a:xfrm>
        </p:spPr>
        <p:txBody>
          <a:bodyPr>
            <a:normAutofit/>
          </a:bodyPr>
          <a:lstStyle/>
          <a:p>
            <a:r>
              <a:rPr lang="en-US" dirty="0">
                <a:solidFill>
                  <a:srgbClr val="5F2987"/>
                </a:solidFill>
              </a:rPr>
              <a:t>Before</a:t>
            </a:r>
          </a:p>
        </p:txBody>
      </p:sp>
      <p:sp>
        <p:nvSpPr>
          <p:cNvPr id="3" name="Content Placeholder 2">
            <a:extLst>
              <a:ext uri="{FF2B5EF4-FFF2-40B4-BE49-F238E27FC236}">
                <a16:creationId xmlns:a16="http://schemas.microsoft.com/office/drawing/2014/main" id="{EBE20E0B-2498-4030-B193-8E6265D82A85}"/>
              </a:ext>
            </a:extLst>
          </p:cNvPr>
          <p:cNvSpPr>
            <a:spLocks noGrp="1"/>
          </p:cNvSpPr>
          <p:nvPr>
            <p:ph idx="1"/>
          </p:nvPr>
        </p:nvSpPr>
        <p:spPr>
          <a:xfrm>
            <a:off x="857266" y="963877"/>
            <a:ext cx="6377769" cy="4930246"/>
          </a:xfrm>
        </p:spPr>
        <p:txBody>
          <a:bodyPr anchor="ctr">
            <a:normAutofit/>
          </a:bodyPr>
          <a:lstStyle/>
          <a:p>
            <a:pPr algn="r"/>
            <a:r>
              <a:rPr lang="en-US" sz="2400" dirty="0"/>
              <a:t>Before</a:t>
            </a:r>
          </a:p>
          <a:p>
            <a:pPr algn="r"/>
            <a:r>
              <a:rPr lang="en-US" sz="2400" dirty="0"/>
              <a:t>Prior to</a:t>
            </a:r>
          </a:p>
          <a:p>
            <a:pPr algn="r"/>
            <a:r>
              <a:rPr lang="en-US" sz="2400" dirty="0"/>
              <a:t>Leading up to</a:t>
            </a:r>
          </a:p>
          <a:p>
            <a:pPr algn="r"/>
            <a:r>
              <a:rPr lang="en-US" sz="2400" dirty="0"/>
              <a:t>In advance of</a:t>
            </a:r>
          </a:p>
          <a:p>
            <a:pPr algn="r"/>
            <a:r>
              <a:rPr lang="en-US" sz="2400" dirty="0"/>
              <a:t>Ahead of</a:t>
            </a:r>
          </a:p>
          <a:p>
            <a:pPr algn="r"/>
            <a:r>
              <a:rPr lang="en-US" sz="2400" dirty="0" err="1"/>
              <a:t>Preciding</a:t>
            </a:r>
            <a:endParaRPr lang="en-US" sz="2400" dirty="0"/>
          </a:p>
          <a:p>
            <a:pPr algn="r"/>
            <a:r>
              <a:rPr lang="en-US" sz="2400" dirty="0"/>
              <a:t>By</a:t>
            </a:r>
          </a:p>
          <a:p>
            <a:endParaRPr lang="en-US" sz="2400" dirty="0"/>
          </a:p>
        </p:txBody>
      </p:sp>
      <p:cxnSp>
        <p:nvCxnSpPr>
          <p:cNvPr id="15" name="Straight Connector 14">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00975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28CB2-E679-4413-B492-836D3C8934EC}"/>
              </a:ext>
            </a:extLst>
          </p:cNvPr>
          <p:cNvSpPr>
            <a:spLocks noGrp="1"/>
          </p:cNvSpPr>
          <p:nvPr>
            <p:ph type="title"/>
          </p:nvPr>
        </p:nvSpPr>
        <p:spPr>
          <a:xfrm>
            <a:off x="838200" y="963877"/>
            <a:ext cx="3494362" cy="4930246"/>
          </a:xfrm>
        </p:spPr>
        <p:txBody>
          <a:bodyPr>
            <a:normAutofit/>
          </a:bodyPr>
          <a:lstStyle/>
          <a:p>
            <a:pPr algn="r"/>
            <a:r>
              <a:rPr lang="en-US" dirty="0">
                <a:solidFill>
                  <a:srgbClr val="5F2987"/>
                </a:solidFill>
              </a:rPr>
              <a:t>During</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E20E0B-2498-4030-B193-8E6265D82A85}"/>
              </a:ext>
            </a:extLst>
          </p:cNvPr>
          <p:cNvSpPr>
            <a:spLocks noGrp="1"/>
          </p:cNvSpPr>
          <p:nvPr>
            <p:ph idx="1"/>
          </p:nvPr>
        </p:nvSpPr>
        <p:spPr>
          <a:xfrm>
            <a:off x="4976031" y="963877"/>
            <a:ext cx="6377769" cy="4930246"/>
          </a:xfrm>
        </p:spPr>
        <p:txBody>
          <a:bodyPr anchor="ctr">
            <a:normAutofit/>
          </a:bodyPr>
          <a:lstStyle/>
          <a:p>
            <a:r>
              <a:rPr lang="en-US" sz="2400" dirty="0"/>
              <a:t>While</a:t>
            </a:r>
          </a:p>
          <a:p>
            <a:r>
              <a:rPr lang="en-US" sz="2400" dirty="0"/>
              <a:t>As</a:t>
            </a:r>
          </a:p>
          <a:p>
            <a:r>
              <a:rPr lang="en-US" sz="2400" dirty="0"/>
              <a:t>Since</a:t>
            </a:r>
          </a:p>
          <a:p>
            <a:r>
              <a:rPr lang="en-US" sz="2400" dirty="0"/>
              <a:t>At the same time as</a:t>
            </a:r>
          </a:p>
          <a:p>
            <a:r>
              <a:rPr lang="en-US" sz="2400" dirty="0"/>
              <a:t>During</a:t>
            </a:r>
          </a:p>
          <a:p>
            <a:r>
              <a:rPr lang="en-US" sz="2400" dirty="0"/>
              <a:t>Meanwhile</a:t>
            </a:r>
          </a:p>
          <a:p>
            <a:r>
              <a:rPr lang="en-US" sz="2400" dirty="0"/>
              <a:t>All the while</a:t>
            </a:r>
          </a:p>
        </p:txBody>
      </p:sp>
    </p:spTree>
    <p:extLst>
      <p:ext uri="{BB962C8B-B14F-4D97-AF65-F5344CB8AC3E}">
        <p14:creationId xmlns:p14="http://schemas.microsoft.com/office/powerpoint/2010/main" val="9530472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28CB2-E679-4413-B492-836D3C8934EC}"/>
              </a:ext>
            </a:extLst>
          </p:cNvPr>
          <p:cNvSpPr>
            <a:spLocks noGrp="1"/>
          </p:cNvSpPr>
          <p:nvPr>
            <p:ph type="title"/>
          </p:nvPr>
        </p:nvSpPr>
        <p:spPr>
          <a:xfrm>
            <a:off x="7859437" y="957695"/>
            <a:ext cx="3494362" cy="4930246"/>
          </a:xfrm>
        </p:spPr>
        <p:txBody>
          <a:bodyPr>
            <a:normAutofit/>
          </a:bodyPr>
          <a:lstStyle/>
          <a:p>
            <a:r>
              <a:rPr lang="en-US" dirty="0">
                <a:solidFill>
                  <a:srgbClr val="5F2987"/>
                </a:solidFill>
              </a:rPr>
              <a:t>After</a:t>
            </a:r>
          </a:p>
        </p:txBody>
      </p:sp>
      <p:sp>
        <p:nvSpPr>
          <p:cNvPr id="3" name="Content Placeholder 2">
            <a:extLst>
              <a:ext uri="{FF2B5EF4-FFF2-40B4-BE49-F238E27FC236}">
                <a16:creationId xmlns:a16="http://schemas.microsoft.com/office/drawing/2014/main" id="{EBE20E0B-2498-4030-B193-8E6265D82A85}"/>
              </a:ext>
            </a:extLst>
          </p:cNvPr>
          <p:cNvSpPr>
            <a:spLocks noGrp="1"/>
          </p:cNvSpPr>
          <p:nvPr>
            <p:ph idx="1"/>
          </p:nvPr>
        </p:nvSpPr>
        <p:spPr>
          <a:xfrm>
            <a:off x="857266" y="963877"/>
            <a:ext cx="6377769" cy="4930246"/>
          </a:xfrm>
        </p:spPr>
        <p:txBody>
          <a:bodyPr anchor="ctr">
            <a:normAutofit/>
          </a:bodyPr>
          <a:lstStyle/>
          <a:p>
            <a:pPr algn="r"/>
            <a:r>
              <a:rPr lang="en-US" sz="2400" dirty="0"/>
              <a:t>After</a:t>
            </a:r>
          </a:p>
          <a:p>
            <a:pPr algn="r"/>
            <a:r>
              <a:rPr lang="en-US" sz="2400" dirty="0"/>
              <a:t>Afterwards</a:t>
            </a:r>
          </a:p>
          <a:p>
            <a:pPr algn="r"/>
            <a:r>
              <a:rPr lang="en-US" sz="2400" dirty="0"/>
              <a:t>Later</a:t>
            </a:r>
          </a:p>
          <a:p>
            <a:pPr algn="r"/>
            <a:r>
              <a:rPr lang="en-US" sz="2400" dirty="0"/>
              <a:t>Then</a:t>
            </a:r>
          </a:p>
          <a:p>
            <a:pPr algn="r"/>
            <a:r>
              <a:rPr lang="en-US" sz="2400" dirty="0"/>
              <a:t>Next</a:t>
            </a:r>
          </a:p>
          <a:p>
            <a:pPr algn="r"/>
            <a:r>
              <a:rPr lang="en-US" sz="2400" dirty="0"/>
              <a:t>Subsequently</a:t>
            </a:r>
          </a:p>
          <a:p>
            <a:pPr algn="r"/>
            <a:r>
              <a:rPr lang="en-US" sz="2400" dirty="0"/>
              <a:t>After a while</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34328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image of UFC fight and WWE star Ronda Rousey in a UFC fight.  Image from https://media.gq.com/photos/55bf7adc962900e47cf13cda/16:9/w_1280,c_limit/ronda-rousey-lead.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327547" y="390280"/>
            <a:ext cx="7058306" cy="397029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14139" y="321733"/>
            <a:ext cx="4250314" cy="6214532"/>
          </a:xfrm>
          <a:solidFill>
            <a:srgbClr val="404040"/>
          </a:solidFill>
        </p:spPr>
        <p:txBody>
          <a:bodyPr vert="horz" lIns="91440" tIns="45720" rIns="91440" bIns="45720" rtlCol="0" anchor="ctr">
            <a:normAutofit/>
          </a:bodyPr>
          <a:lstStyle/>
          <a:p>
            <a:pPr marL="0" indent="0">
              <a:buNone/>
            </a:pPr>
            <a:r>
              <a:rPr lang="en-US" b="1" dirty="0">
                <a:solidFill>
                  <a:srgbClr val="FFC000"/>
                </a:solidFill>
              </a:rPr>
              <a:t>Prior to </a:t>
            </a:r>
            <a:r>
              <a:rPr lang="en-US" dirty="0">
                <a:solidFill>
                  <a:srgbClr val="FFFFFF"/>
                </a:solidFill>
              </a:rPr>
              <a:t>joining the UFC, Ronda Rousey competed in the 2008 Olympics. </a:t>
            </a:r>
            <a:r>
              <a:rPr lang="en-US" b="1" dirty="0">
                <a:solidFill>
                  <a:srgbClr val="FFC000"/>
                </a:solidFill>
              </a:rPr>
              <a:t>After </a:t>
            </a:r>
            <a:r>
              <a:rPr lang="en-US" dirty="0">
                <a:solidFill>
                  <a:srgbClr val="FFFFFF"/>
                </a:solidFill>
              </a:rPr>
              <a:t>joining the UFC, she become the first female UFC champion. </a:t>
            </a:r>
            <a:r>
              <a:rPr lang="en-US" dirty="0">
                <a:solidFill>
                  <a:srgbClr val="FFC000"/>
                </a:solidFill>
              </a:rPr>
              <a:t>During</a:t>
            </a:r>
            <a:r>
              <a:rPr lang="en-US" dirty="0">
                <a:solidFill>
                  <a:srgbClr val="FFFFFF"/>
                </a:solidFill>
              </a:rPr>
              <a:t> her UFC career, she began acting. </a:t>
            </a:r>
            <a:r>
              <a:rPr lang="en-US" b="1" dirty="0">
                <a:solidFill>
                  <a:srgbClr val="FFC000"/>
                </a:solidFill>
              </a:rPr>
              <a:t>Now</a:t>
            </a:r>
            <a:r>
              <a:rPr lang="en-US" dirty="0">
                <a:solidFill>
                  <a:srgbClr val="FFFFFF"/>
                </a:solidFill>
              </a:rPr>
              <a:t> she is a WWE superstar! </a:t>
            </a:r>
          </a:p>
        </p:txBody>
      </p:sp>
    </p:spTree>
    <p:extLst>
      <p:ext uri="{BB962C8B-B14F-4D97-AF65-F5344CB8AC3E}">
        <p14:creationId xmlns:p14="http://schemas.microsoft.com/office/powerpoint/2010/main" val="2801221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5BD8FE-C3A0-4517-9226-B4C387E6F92F}"/>
              </a:ext>
            </a:extLst>
          </p:cNvPr>
          <p:cNvSpPr>
            <a:spLocks noGrp="1"/>
          </p:cNvSpPr>
          <p:nvPr>
            <p:ph type="title"/>
          </p:nvPr>
        </p:nvSpPr>
        <p:spPr>
          <a:xfrm>
            <a:off x="96715" y="79132"/>
            <a:ext cx="11720147" cy="1201758"/>
          </a:xfrm>
        </p:spPr>
        <p:txBody>
          <a:bodyPr/>
          <a:lstStyle/>
          <a:p>
            <a:r>
              <a:rPr lang="en-US" b="1" dirty="0"/>
              <a:t>A. Add transitions</a:t>
            </a:r>
          </a:p>
        </p:txBody>
      </p:sp>
      <p:sp>
        <p:nvSpPr>
          <p:cNvPr id="6" name="Content Placeholder 5">
            <a:extLst>
              <a:ext uri="{FF2B5EF4-FFF2-40B4-BE49-F238E27FC236}">
                <a16:creationId xmlns:a16="http://schemas.microsoft.com/office/drawing/2014/main" id="{1893D1A8-3085-4D3F-BC71-CEAF6BCDA824}"/>
              </a:ext>
            </a:extLst>
          </p:cNvPr>
          <p:cNvSpPr>
            <a:spLocks noGrp="1"/>
          </p:cNvSpPr>
          <p:nvPr>
            <p:ph idx="1"/>
          </p:nvPr>
        </p:nvSpPr>
        <p:spPr>
          <a:xfrm>
            <a:off x="169425" y="1389184"/>
            <a:ext cx="11585890" cy="5292969"/>
          </a:xfrm>
        </p:spPr>
        <p:txBody>
          <a:bodyPr>
            <a:normAutofit/>
          </a:bodyPr>
          <a:lstStyle/>
          <a:p>
            <a:pPr marL="0" indent="0">
              <a:buNone/>
            </a:pPr>
            <a:r>
              <a:rPr lang="en-US" sz="4000" dirty="0"/>
              <a:t>Leonard and Sheldon were roommates, but Leonard was lonely. However, when Penny moved in, Leonard fell in love with her.  Though she initially rejected him, they eventually started dating. After a while , they broke up. However, they started dating again soon after. When Leonard proposed to Penny, she accepted. </a:t>
            </a:r>
          </a:p>
          <a:p>
            <a:endParaRPr lang="en-US" dirty="0"/>
          </a:p>
        </p:txBody>
      </p:sp>
      <p:sp>
        <p:nvSpPr>
          <p:cNvPr id="7" name="Rectangle 6">
            <a:extLst>
              <a:ext uri="{FF2B5EF4-FFF2-40B4-BE49-F238E27FC236}">
                <a16:creationId xmlns:a16="http://schemas.microsoft.com/office/drawing/2014/main" id="{2C81888D-A889-4814-9BDE-A4572F70CE9F}"/>
              </a:ext>
            </a:extLst>
          </p:cNvPr>
          <p:cNvSpPr/>
          <p:nvPr/>
        </p:nvSpPr>
        <p:spPr>
          <a:xfrm>
            <a:off x="5974813" y="3244334"/>
            <a:ext cx="242374" cy="369332"/>
          </a:xfrm>
          <a:prstGeom prst="rect">
            <a:avLst/>
          </a:prstGeom>
        </p:spPr>
        <p:txBody>
          <a:bodyPr wrap="none">
            <a:spAutoFit/>
          </a:bodyPr>
          <a:lstStyle/>
          <a:p>
            <a:r>
              <a:rPr lang="en-US" b="0" i="0" dirty="0">
                <a:solidFill>
                  <a:srgbClr val="000000"/>
                </a:solidFill>
                <a:effectLst/>
                <a:latin typeface="Times New Roman" panose="02020603050405020304" pitchFamily="18" charset="0"/>
              </a:rPr>
              <a:t> </a:t>
            </a:r>
            <a:endParaRPr lang="en-US" dirty="0"/>
          </a:p>
        </p:txBody>
      </p:sp>
      <p:sp>
        <p:nvSpPr>
          <p:cNvPr id="8" name="Rectangle: Rounded Corners 7">
            <a:extLst>
              <a:ext uri="{FF2B5EF4-FFF2-40B4-BE49-F238E27FC236}">
                <a16:creationId xmlns:a16="http://schemas.microsoft.com/office/drawing/2014/main" id="{059F1983-2230-4093-8B19-5B91F7F46E04}"/>
              </a:ext>
            </a:extLst>
          </p:cNvPr>
          <p:cNvSpPr/>
          <p:nvPr/>
        </p:nvSpPr>
        <p:spPr>
          <a:xfrm>
            <a:off x="9183432" y="1389184"/>
            <a:ext cx="1126836" cy="535709"/>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but</a:t>
            </a:r>
            <a:endParaRPr lang="en-US" sz="2000" b="1" dirty="0">
              <a:latin typeface="Book Antiqua" panose="02040602050305030304" pitchFamily="18" charset="0"/>
            </a:endParaRPr>
          </a:p>
        </p:txBody>
      </p:sp>
      <p:sp>
        <p:nvSpPr>
          <p:cNvPr id="9" name="Rectangle: Rounded Corners 8">
            <a:extLst>
              <a:ext uri="{FF2B5EF4-FFF2-40B4-BE49-F238E27FC236}">
                <a16:creationId xmlns:a16="http://schemas.microsoft.com/office/drawing/2014/main" id="{54B01F49-F397-4120-A978-167BE6207851}"/>
              </a:ext>
            </a:extLst>
          </p:cNvPr>
          <p:cNvSpPr/>
          <p:nvPr/>
        </p:nvSpPr>
        <p:spPr>
          <a:xfrm>
            <a:off x="4826977" y="1955733"/>
            <a:ext cx="2233245" cy="535709"/>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However</a:t>
            </a:r>
            <a:endParaRPr lang="en-US" sz="3600" b="1" dirty="0">
              <a:latin typeface="Book Antiqua" panose="02040602050305030304" pitchFamily="18" charset="0"/>
            </a:endParaRPr>
          </a:p>
        </p:txBody>
      </p:sp>
      <p:sp>
        <p:nvSpPr>
          <p:cNvPr id="10" name="Rectangle: Rounded Corners 9">
            <a:extLst>
              <a:ext uri="{FF2B5EF4-FFF2-40B4-BE49-F238E27FC236}">
                <a16:creationId xmlns:a16="http://schemas.microsoft.com/office/drawing/2014/main" id="{6493EE0D-461D-4D5C-8177-F590A3BD86AB}"/>
              </a:ext>
            </a:extLst>
          </p:cNvPr>
          <p:cNvSpPr/>
          <p:nvPr/>
        </p:nvSpPr>
        <p:spPr>
          <a:xfrm>
            <a:off x="7282518" y="1927696"/>
            <a:ext cx="1339272" cy="535709"/>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when</a:t>
            </a:r>
            <a:endParaRPr lang="en-US" b="1" dirty="0">
              <a:latin typeface="Book Antiqua" panose="02040602050305030304" pitchFamily="18" charset="0"/>
            </a:endParaRPr>
          </a:p>
        </p:txBody>
      </p:sp>
      <p:sp>
        <p:nvSpPr>
          <p:cNvPr id="11" name="Rectangle: Rounded Corners 10">
            <a:extLst>
              <a:ext uri="{FF2B5EF4-FFF2-40B4-BE49-F238E27FC236}">
                <a16:creationId xmlns:a16="http://schemas.microsoft.com/office/drawing/2014/main" id="{5680E05A-19DB-4E8E-A14C-1095E0473A38}"/>
              </a:ext>
            </a:extLst>
          </p:cNvPr>
          <p:cNvSpPr/>
          <p:nvPr/>
        </p:nvSpPr>
        <p:spPr>
          <a:xfrm>
            <a:off x="9376240" y="2491443"/>
            <a:ext cx="1868055" cy="597993"/>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Though</a:t>
            </a:r>
          </a:p>
        </p:txBody>
      </p:sp>
      <p:sp>
        <p:nvSpPr>
          <p:cNvPr id="12" name="Rectangle: Rounded Corners 11">
            <a:extLst>
              <a:ext uri="{FF2B5EF4-FFF2-40B4-BE49-F238E27FC236}">
                <a16:creationId xmlns:a16="http://schemas.microsoft.com/office/drawing/2014/main" id="{A1B7BDD3-04A7-477E-9769-DF830204696B}"/>
              </a:ext>
            </a:extLst>
          </p:cNvPr>
          <p:cNvSpPr/>
          <p:nvPr/>
        </p:nvSpPr>
        <p:spPr>
          <a:xfrm>
            <a:off x="1984662" y="3613666"/>
            <a:ext cx="3051073" cy="535709"/>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After a while</a:t>
            </a:r>
            <a:endParaRPr lang="en-US" b="1" dirty="0">
              <a:latin typeface="Book Antiqua" panose="02040602050305030304" pitchFamily="18" charset="0"/>
            </a:endParaRPr>
          </a:p>
        </p:txBody>
      </p:sp>
      <p:sp>
        <p:nvSpPr>
          <p:cNvPr id="13" name="Rectangle: Rounded Corners 12">
            <a:extLst>
              <a:ext uri="{FF2B5EF4-FFF2-40B4-BE49-F238E27FC236}">
                <a16:creationId xmlns:a16="http://schemas.microsoft.com/office/drawing/2014/main" id="{B85FD435-51F2-41A7-9A08-0CCACE9CD6C2}"/>
              </a:ext>
            </a:extLst>
          </p:cNvPr>
          <p:cNvSpPr/>
          <p:nvPr/>
        </p:nvSpPr>
        <p:spPr>
          <a:xfrm>
            <a:off x="8686800" y="3613666"/>
            <a:ext cx="2103181" cy="511427"/>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However</a:t>
            </a:r>
          </a:p>
        </p:txBody>
      </p:sp>
      <p:sp>
        <p:nvSpPr>
          <p:cNvPr id="14" name="Rectangle: Rounded Corners 13">
            <a:extLst>
              <a:ext uri="{FF2B5EF4-FFF2-40B4-BE49-F238E27FC236}">
                <a16:creationId xmlns:a16="http://schemas.microsoft.com/office/drawing/2014/main" id="{0EFC8723-53F7-461D-BF13-C6200F249A4A}"/>
              </a:ext>
            </a:extLst>
          </p:cNvPr>
          <p:cNvSpPr/>
          <p:nvPr/>
        </p:nvSpPr>
        <p:spPr>
          <a:xfrm>
            <a:off x="5918688" y="4198978"/>
            <a:ext cx="2328497" cy="535709"/>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soon after</a:t>
            </a:r>
          </a:p>
        </p:txBody>
      </p:sp>
      <p:sp>
        <p:nvSpPr>
          <p:cNvPr id="15" name="Rectangle: Rounded Corners 14">
            <a:extLst>
              <a:ext uri="{FF2B5EF4-FFF2-40B4-BE49-F238E27FC236}">
                <a16:creationId xmlns:a16="http://schemas.microsoft.com/office/drawing/2014/main" id="{FAEC14CC-DDCC-4B47-9263-5C46B9707D66}"/>
              </a:ext>
            </a:extLst>
          </p:cNvPr>
          <p:cNvSpPr/>
          <p:nvPr/>
        </p:nvSpPr>
        <p:spPr>
          <a:xfrm>
            <a:off x="8472148" y="4167835"/>
            <a:ext cx="1422567" cy="566852"/>
          </a:xfrm>
          <a:prstGeom prst="roundRect">
            <a:avLst/>
          </a:prstGeom>
          <a:solidFill>
            <a:srgbClr val="3B99AF"/>
          </a:solidFill>
          <a:ln>
            <a:solidFill>
              <a:srgbClr val="3B9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Book Antiqua" panose="02040602050305030304" pitchFamily="18" charset="0"/>
              </a:rPr>
              <a:t>When</a:t>
            </a:r>
          </a:p>
        </p:txBody>
      </p:sp>
      <p:cxnSp>
        <p:nvCxnSpPr>
          <p:cNvPr id="16" name="Straight Connector 15">
            <a:extLst>
              <a:ext uri="{FF2B5EF4-FFF2-40B4-BE49-F238E27FC236}">
                <a16:creationId xmlns:a16="http://schemas.microsoft.com/office/drawing/2014/main" id="{559CFC0B-09A3-4F29-95D5-41AF7061FB6B}"/>
              </a:ext>
            </a:extLst>
          </p:cNvPr>
          <p:cNvCxnSpPr>
            <a:cxnSpLocks/>
          </p:cNvCxnSpPr>
          <p:nvPr/>
        </p:nvCxnSpPr>
        <p:spPr>
          <a:xfrm>
            <a:off x="169425" y="1148811"/>
            <a:ext cx="948336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2737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DE2F6"/>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4505C23-674B-4195-81D6-0C127FEAE3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908"/>
            <a:ext cx="9161029" cy="1490093"/>
          </a:xfrm>
          <a:custGeom>
            <a:avLst/>
            <a:gdLst>
              <a:gd name="connsiteX0" fmla="*/ 0 w 9161029"/>
              <a:gd name="connsiteY0" fmla="*/ 0 h 1490093"/>
              <a:gd name="connsiteX1" fmla="*/ 2046494 w 9161029"/>
              <a:gd name="connsiteY1" fmla="*/ 0 h 1490093"/>
              <a:gd name="connsiteX2" fmla="*/ 2496613 w 9161029"/>
              <a:gd name="connsiteY2" fmla="*/ 0 h 1490093"/>
              <a:gd name="connsiteX3" fmla="*/ 3235839 w 9161029"/>
              <a:gd name="connsiteY3" fmla="*/ 0 h 1490093"/>
              <a:gd name="connsiteX4" fmla="*/ 9161029 w 9161029"/>
              <a:gd name="connsiteY4" fmla="*/ 0 h 1490093"/>
              <a:gd name="connsiteX5" fmla="*/ 8470921 w 9161029"/>
              <a:gd name="connsiteY5" fmla="*/ 1490093 h 1490093"/>
              <a:gd name="connsiteX6" fmla="*/ 0 w 9161029"/>
              <a:gd name="connsiteY6"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1029" h="1490093">
                <a:moveTo>
                  <a:pt x="0" y="0"/>
                </a:moveTo>
                <a:lnTo>
                  <a:pt x="2046494" y="0"/>
                </a:lnTo>
                <a:lnTo>
                  <a:pt x="2496613" y="0"/>
                </a:lnTo>
                <a:lnTo>
                  <a:pt x="3235839" y="0"/>
                </a:lnTo>
                <a:lnTo>
                  <a:pt x="9161029" y="0"/>
                </a:lnTo>
                <a:lnTo>
                  <a:pt x="8470921" y="1490093"/>
                </a:lnTo>
                <a:lnTo>
                  <a:pt x="0" y="1490093"/>
                </a:ln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838200" y="5529884"/>
            <a:ext cx="7719381" cy="1096331"/>
          </a:xfrm>
        </p:spPr>
        <p:txBody>
          <a:bodyPr vert="horz" lIns="91440" tIns="45720" rIns="91440" bIns="45720" rtlCol="0">
            <a:normAutofit/>
          </a:bodyPr>
          <a:lstStyle/>
          <a:p>
            <a:r>
              <a:rPr lang="en-US" dirty="0"/>
              <a:t>Spatial Relationships</a:t>
            </a:r>
          </a:p>
        </p:txBody>
      </p:sp>
      <p:sp>
        <p:nvSpPr>
          <p:cNvPr id="13" name="Freeform: Shape 12">
            <a:extLst>
              <a:ext uri="{FF2B5EF4-FFF2-40B4-BE49-F238E27FC236}">
                <a16:creationId xmlns:a16="http://schemas.microsoft.com/office/drawing/2014/main" id="{65C9B8F0-FF66-4C15-BD05-E86B87331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37" y="5367908"/>
            <a:ext cx="3428963" cy="1490093"/>
          </a:xfrm>
          <a:custGeom>
            <a:avLst/>
            <a:gdLst>
              <a:gd name="connsiteX0" fmla="*/ 690108 w 3428963"/>
              <a:gd name="connsiteY0" fmla="*/ 0 h 1490093"/>
              <a:gd name="connsiteX1" fmla="*/ 3428963 w 3428963"/>
              <a:gd name="connsiteY1" fmla="*/ 0 h 1490093"/>
              <a:gd name="connsiteX2" fmla="*/ 3428963 w 3428963"/>
              <a:gd name="connsiteY2" fmla="*/ 1490093 h 1490093"/>
              <a:gd name="connsiteX3" fmla="*/ 0 w 3428963"/>
              <a:gd name="connsiteY3" fmla="*/ 1490093 h 1490093"/>
            </a:gdLst>
            <a:ahLst/>
            <a:cxnLst>
              <a:cxn ang="0">
                <a:pos x="connsiteX0" y="connsiteY0"/>
              </a:cxn>
              <a:cxn ang="0">
                <a:pos x="connsiteX1" y="connsiteY1"/>
              </a:cxn>
              <a:cxn ang="0">
                <a:pos x="connsiteX2" y="connsiteY2"/>
              </a:cxn>
              <a:cxn ang="0">
                <a:pos x="connsiteX3" y="connsiteY3"/>
              </a:cxn>
            </a:cxnLst>
            <a:rect l="l" t="t" r="r" b="b"/>
            <a:pathLst>
              <a:path w="3428963" h="1490093">
                <a:moveTo>
                  <a:pt x="690108" y="0"/>
                </a:moveTo>
                <a:lnTo>
                  <a:pt x="3428963" y="0"/>
                </a:lnTo>
                <a:lnTo>
                  <a:pt x="3428963" y="1490093"/>
                </a:lnTo>
                <a:lnTo>
                  <a:pt x="0" y="1490093"/>
                </a:ln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1702847174"/>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387768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838200" y="963877"/>
            <a:ext cx="3494362" cy="4930246"/>
          </a:xfrm>
        </p:spPr>
        <p:txBody>
          <a:bodyPr>
            <a:normAutofit/>
          </a:bodyPr>
          <a:lstStyle/>
          <a:p>
            <a:pPr algn="r"/>
            <a:r>
              <a:rPr lang="en-US" dirty="0">
                <a:solidFill>
                  <a:srgbClr val="4C216D"/>
                </a:solidFill>
              </a:rPr>
              <a:t>Above</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4976031" y="963877"/>
            <a:ext cx="6377769" cy="4930246"/>
          </a:xfrm>
        </p:spPr>
        <p:txBody>
          <a:bodyPr anchor="ctr">
            <a:normAutofit/>
          </a:bodyPr>
          <a:lstStyle/>
          <a:p>
            <a:r>
              <a:rPr lang="en-US" sz="2400" dirty="0"/>
              <a:t>Above</a:t>
            </a:r>
          </a:p>
          <a:p>
            <a:r>
              <a:rPr lang="en-US" sz="2400" dirty="0"/>
              <a:t>Over</a:t>
            </a:r>
          </a:p>
          <a:p>
            <a:r>
              <a:rPr lang="en-US" sz="2400" dirty="0"/>
              <a:t>Overhead</a:t>
            </a:r>
          </a:p>
          <a:p>
            <a:r>
              <a:rPr lang="en-US" sz="2400" dirty="0"/>
              <a:t>Beyond</a:t>
            </a:r>
          </a:p>
          <a:p>
            <a:r>
              <a:rPr lang="en-US" sz="2400" dirty="0"/>
              <a:t>On top of</a:t>
            </a:r>
          </a:p>
        </p:txBody>
      </p:sp>
    </p:spTree>
    <p:extLst>
      <p:ext uri="{BB962C8B-B14F-4D97-AF65-F5344CB8AC3E}">
        <p14:creationId xmlns:p14="http://schemas.microsoft.com/office/powerpoint/2010/main" val="1334246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Below</a:t>
            </a:r>
          </a:p>
        </p:txBody>
      </p: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857266" y="963877"/>
            <a:ext cx="6377769" cy="4930246"/>
          </a:xfrm>
        </p:spPr>
        <p:txBody>
          <a:bodyPr anchor="ctr">
            <a:normAutofit/>
          </a:bodyPr>
          <a:lstStyle/>
          <a:p>
            <a:pPr lvl="2" algn="r"/>
            <a:r>
              <a:rPr lang="en-US" sz="3600" dirty="0"/>
              <a:t>Below</a:t>
            </a:r>
          </a:p>
          <a:p>
            <a:pPr lvl="2" algn="r"/>
            <a:r>
              <a:rPr lang="en-US" sz="3600" dirty="0"/>
              <a:t>Under</a:t>
            </a:r>
          </a:p>
          <a:p>
            <a:pPr lvl="2" algn="r"/>
            <a:r>
              <a:rPr lang="en-US" sz="3600" dirty="0"/>
              <a:t>Beneath</a:t>
            </a:r>
          </a:p>
          <a:p>
            <a:pPr lvl="2" algn="r"/>
            <a:r>
              <a:rPr lang="en-US" sz="3600" dirty="0"/>
              <a:t>Underneath</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21298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838200" y="963877"/>
            <a:ext cx="3494362" cy="4930246"/>
          </a:xfrm>
        </p:spPr>
        <p:txBody>
          <a:bodyPr>
            <a:normAutofit/>
          </a:bodyPr>
          <a:lstStyle/>
          <a:p>
            <a:pPr algn="r"/>
            <a:r>
              <a:rPr lang="en-US" dirty="0">
                <a:solidFill>
                  <a:srgbClr val="4C216D"/>
                </a:solidFill>
              </a:rPr>
              <a:t>Beside</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4976031" y="963877"/>
            <a:ext cx="6377769" cy="4930246"/>
          </a:xfrm>
        </p:spPr>
        <p:txBody>
          <a:bodyPr anchor="ctr">
            <a:normAutofit/>
          </a:bodyPr>
          <a:lstStyle/>
          <a:p>
            <a:r>
              <a:rPr lang="en-US" sz="2400" dirty="0"/>
              <a:t>Beside</a:t>
            </a:r>
          </a:p>
          <a:p>
            <a:r>
              <a:rPr lang="en-US" sz="2400" dirty="0"/>
              <a:t>Next to</a:t>
            </a:r>
          </a:p>
          <a:p>
            <a:r>
              <a:rPr lang="en-US" sz="2400" dirty="0"/>
              <a:t>Alongside</a:t>
            </a:r>
          </a:p>
          <a:p>
            <a:r>
              <a:rPr lang="en-US" sz="2400" dirty="0"/>
              <a:t>Side by side</a:t>
            </a:r>
          </a:p>
          <a:p>
            <a:r>
              <a:rPr lang="en-US" sz="2400" dirty="0"/>
              <a:t>Side by each</a:t>
            </a:r>
          </a:p>
          <a:p>
            <a:r>
              <a:rPr lang="en-US" sz="2400" dirty="0"/>
              <a:t>Adjacent to</a:t>
            </a:r>
          </a:p>
        </p:txBody>
      </p:sp>
    </p:spTree>
    <p:extLst>
      <p:ext uri="{BB962C8B-B14F-4D97-AF65-F5344CB8AC3E}">
        <p14:creationId xmlns:p14="http://schemas.microsoft.com/office/powerpoint/2010/main" val="16412447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Others</a:t>
            </a:r>
          </a:p>
        </p:txBody>
      </p: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857266" y="963877"/>
            <a:ext cx="6377769" cy="4930246"/>
          </a:xfrm>
        </p:spPr>
        <p:txBody>
          <a:bodyPr anchor="ctr">
            <a:normAutofit/>
          </a:bodyPr>
          <a:lstStyle/>
          <a:p>
            <a:pPr algn="r"/>
            <a:r>
              <a:rPr lang="en-US" sz="2400" dirty="0"/>
              <a:t>Behind</a:t>
            </a:r>
          </a:p>
          <a:p>
            <a:pPr algn="r"/>
            <a:r>
              <a:rPr lang="en-US" sz="2400" dirty="0"/>
              <a:t>Before</a:t>
            </a:r>
          </a:p>
          <a:p>
            <a:pPr algn="r"/>
            <a:r>
              <a:rPr lang="en-US" sz="2400" dirty="0"/>
              <a:t>In front of</a:t>
            </a:r>
          </a:p>
          <a:p>
            <a:pPr algn="r"/>
            <a:r>
              <a:rPr lang="en-US" sz="2400" dirty="0"/>
              <a:t>In </a:t>
            </a:r>
          </a:p>
          <a:p>
            <a:pPr algn="r"/>
            <a:r>
              <a:rPr lang="en-US" sz="2400" dirty="0"/>
              <a:t>Within</a:t>
            </a:r>
          </a:p>
          <a:p>
            <a:pPr algn="r"/>
            <a:r>
              <a:rPr lang="en-US" sz="2400" dirty="0"/>
              <a:t>Without</a:t>
            </a:r>
          </a:p>
          <a:p>
            <a:pPr algn="r"/>
            <a:r>
              <a:rPr lang="en-US" sz="2400" dirty="0"/>
              <a:t>Outside of</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4489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image of Leddy Library behind a light blue sky that has several white fluffy clouds. &#10;The trees in front are blooming, and two students are walking away from the library. &#10;&#10;Image from http://www.uwindsor.ca/dailynews/sites/uwindsor.ca.dailynews/files/styles/full/public/450_leddylibrary_0_0.jpg?itok=-ZsUaYhk&#10;&#10;&#10;">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b="18910"/>
          <a:stretch/>
        </p:blipFill>
        <p:spPr bwMode="auto">
          <a:xfrm>
            <a:off x="321732" y="321733"/>
            <a:ext cx="7058306" cy="381570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45707" y="321733"/>
            <a:ext cx="4218746" cy="6214532"/>
          </a:xfrm>
          <a:solidFill>
            <a:schemeClr val="bg2">
              <a:lumMod val="25000"/>
            </a:schemeClr>
          </a:solidFill>
        </p:spPr>
        <p:txBody>
          <a:bodyPr vert="horz" lIns="91440" tIns="45720" rIns="91440" bIns="45720" rtlCol="0" anchor="ctr">
            <a:normAutofit/>
          </a:bodyPr>
          <a:lstStyle/>
          <a:p>
            <a:pPr marL="0" indent="0">
              <a:buNone/>
            </a:pPr>
            <a:r>
              <a:rPr lang="en-US" sz="3200" dirty="0">
                <a:solidFill>
                  <a:schemeClr val="bg1"/>
                </a:solidFill>
              </a:rPr>
              <a:t>The Writing Support Desk is </a:t>
            </a:r>
            <a:r>
              <a:rPr lang="en-US" sz="3200" b="1" dirty="0">
                <a:solidFill>
                  <a:srgbClr val="FFC000"/>
                </a:solidFill>
              </a:rPr>
              <a:t>in</a:t>
            </a:r>
            <a:r>
              <a:rPr lang="en-US" sz="3200" dirty="0">
                <a:solidFill>
                  <a:srgbClr val="FFFFFF"/>
                </a:solidFill>
              </a:rPr>
              <a:t> Leddy Library, </a:t>
            </a:r>
            <a:r>
              <a:rPr lang="en-US" sz="3200" b="1" dirty="0">
                <a:solidFill>
                  <a:srgbClr val="FFC000"/>
                </a:solidFill>
              </a:rPr>
              <a:t>on </a:t>
            </a:r>
            <a:r>
              <a:rPr lang="en-US" sz="3200" dirty="0">
                <a:solidFill>
                  <a:srgbClr val="FFFFFF"/>
                </a:solidFill>
              </a:rPr>
              <a:t>the first floor </a:t>
            </a:r>
            <a:r>
              <a:rPr lang="en-US" sz="3200" b="1" dirty="0">
                <a:solidFill>
                  <a:srgbClr val="FFC000"/>
                </a:solidFill>
              </a:rPr>
              <a:t>and</a:t>
            </a:r>
            <a:r>
              <a:rPr lang="en-US" sz="3200" dirty="0">
                <a:solidFill>
                  <a:srgbClr val="FFFFFF"/>
                </a:solidFill>
              </a:rPr>
              <a:t> </a:t>
            </a:r>
            <a:r>
              <a:rPr lang="en-US" sz="3200" b="1" dirty="0">
                <a:solidFill>
                  <a:srgbClr val="FFC000"/>
                </a:solidFill>
              </a:rPr>
              <a:t>adjacent to </a:t>
            </a:r>
            <a:r>
              <a:rPr lang="en-US" sz="3200" dirty="0">
                <a:solidFill>
                  <a:srgbClr val="FFFFFF"/>
                </a:solidFill>
              </a:rPr>
              <a:t>the Circulation Desk. </a:t>
            </a:r>
            <a:r>
              <a:rPr lang="en-US" sz="3200" b="1" dirty="0">
                <a:solidFill>
                  <a:srgbClr val="FFC000"/>
                </a:solidFill>
              </a:rPr>
              <a:t>Below </a:t>
            </a:r>
            <a:r>
              <a:rPr lang="en-US" sz="3200" dirty="0">
                <a:solidFill>
                  <a:schemeClr val="bg1"/>
                </a:solidFill>
              </a:rPr>
              <a:t>the desk </a:t>
            </a:r>
            <a:r>
              <a:rPr lang="en-US" sz="3200" dirty="0">
                <a:solidFill>
                  <a:srgbClr val="FFFFFF"/>
                </a:solidFill>
              </a:rPr>
              <a:t>is Leddy’s lower level, </a:t>
            </a:r>
            <a:r>
              <a:rPr lang="en-US" sz="3200" b="1" dirty="0">
                <a:solidFill>
                  <a:srgbClr val="FFC000"/>
                </a:solidFill>
              </a:rPr>
              <a:t>and above</a:t>
            </a:r>
            <a:r>
              <a:rPr lang="en-US" sz="3200" dirty="0">
                <a:solidFill>
                  <a:srgbClr val="FFFFFF"/>
                </a:solidFill>
              </a:rPr>
              <a:t> is the library's collection of books. </a:t>
            </a:r>
          </a:p>
        </p:txBody>
      </p:sp>
    </p:spTree>
    <p:extLst>
      <p:ext uri="{BB962C8B-B14F-4D97-AF65-F5344CB8AC3E}">
        <p14:creationId xmlns:p14="http://schemas.microsoft.com/office/powerpoint/2010/main" val="3028542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EDE2F6"/>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4505C23-674B-4195-81D6-0C127FEAE3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908"/>
            <a:ext cx="9161029" cy="1490093"/>
          </a:xfrm>
          <a:custGeom>
            <a:avLst/>
            <a:gdLst>
              <a:gd name="connsiteX0" fmla="*/ 0 w 9161029"/>
              <a:gd name="connsiteY0" fmla="*/ 0 h 1490093"/>
              <a:gd name="connsiteX1" fmla="*/ 2046494 w 9161029"/>
              <a:gd name="connsiteY1" fmla="*/ 0 h 1490093"/>
              <a:gd name="connsiteX2" fmla="*/ 2496613 w 9161029"/>
              <a:gd name="connsiteY2" fmla="*/ 0 h 1490093"/>
              <a:gd name="connsiteX3" fmla="*/ 3235839 w 9161029"/>
              <a:gd name="connsiteY3" fmla="*/ 0 h 1490093"/>
              <a:gd name="connsiteX4" fmla="*/ 9161029 w 9161029"/>
              <a:gd name="connsiteY4" fmla="*/ 0 h 1490093"/>
              <a:gd name="connsiteX5" fmla="*/ 8470921 w 9161029"/>
              <a:gd name="connsiteY5" fmla="*/ 1490093 h 1490093"/>
              <a:gd name="connsiteX6" fmla="*/ 0 w 9161029"/>
              <a:gd name="connsiteY6"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1029" h="1490093">
                <a:moveTo>
                  <a:pt x="0" y="0"/>
                </a:moveTo>
                <a:lnTo>
                  <a:pt x="2046494" y="0"/>
                </a:lnTo>
                <a:lnTo>
                  <a:pt x="2496613" y="0"/>
                </a:lnTo>
                <a:lnTo>
                  <a:pt x="3235839" y="0"/>
                </a:lnTo>
                <a:lnTo>
                  <a:pt x="9161029" y="0"/>
                </a:lnTo>
                <a:lnTo>
                  <a:pt x="8470921" y="1490093"/>
                </a:lnTo>
                <a:lnTo>
                  <a:pt x="0" y="1490093"/>
                </a:ln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2E6E0-B41F-49AF-BE1B-9098FCE454F8}"/>
              </a:ext>
            </a:extLst>
          </p:cNvPr>
          <p:cNvSpPr>
            <a:spLocks noGrp="1"/>
          </p:cNvSpPr>
          <p:nvPr>
            <p:ph type="title"/>
          </p:nvPr>
        </p:nvSpPr>
        <p:spPr>
          <a:xfrm>
            <a:off x="838200" y="5529884"/>
            <a:ext cx="7719381" cy="1096331"/>
          </a:xfrm>
        </p:spPr>
        <p:txBody>
          <a:bodyPr vert="horz" lIns="91440" tIns="45720" rIns="91440" bIns="45720" rtlCol="0">
            <a:normAutofit/>
          </a:bodyPr>
          <a:lstStyle/>
          <a:p>
            <a:r>
              <a:rPr lang="en-US" dirty="0"/>
              <a:t>Logical Relationships</a:t>
            </a:r>
          </a:p>
        </p:txBody>
      </p:sp>
      <p:sp>
        <p:nvSpPr>
          <p:cNvPr id="13" name="Freeform: Shape 12">
            <a:extLst>
              <a:ext uri="{FF2B5EF4-FFF2-40B4-BE49-F238E27FC236}">
                <a16:creationId xmlns:a16="http://schemas.microsoft.com/office/drawing/2014/main" id="{65C9B8F0-FF66-4C15-BD05-E86B87331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37" y="5367908"/>
            <a:ext cx="3428963" cy="1490093"/>
          </a:xfrm>
          <a:custGeom>
            <a:avLst/>
            <a:gdLst>
              <a:gd name="connsiteX0" fmla="*/ 690108 w 3428963"/>
              <a:gd name="connsiteY0" fmla="*/ 0 h 1490093"/>
              <a:gd name="connsiteX1" fmla="*/ 3428963 w 3428963"/>
              <a:gd name="connsiteY1" fmla="*/ 0 h 1490093"/>
              <a:gd name="connsiteX2" fmla="*/ 3428963 w 3428963"/>
              <a:gd name="connsiteY2" fmla="*/ 1490093 h 1490093"/>
              <a:gd name="connsiteX3" fmla="*/ 0 w 3428963"/>
              <a:gd name="connsiteY3" fmla="*/ 1490093 h 1490093"/>
            </a:gdLst>
            <a:ahLst/>
            <a:cxnLst>
              <a:cxn ang="0">
                <a:pos x="connsiteX0" y="connsiteY0"/>
              </a:cxn>
              <a:cxn ang="0">
                <a:pos x="connsiteX1" y="connsiteY1"/>
              </a:cxn>
              <a:cxn ang="0">
                <a:pos x="connsiteX2" y="connsiteY2"/>
              </a:cxn>
              <a:cxn ang="0">
                <a:pos x="connsiteX3" y="connsiteY3"/>
              </a:cxn>
            </a:cxnLst>
            <a:rect l="l" t="t" r="r" b="b"/>
            <a:pathLst>
              <a:path w="3428963" h="1490093">
                <a:moveTo>
                  <a:pt x="690108" y="0"/>
                </a:moveTo>
                <a:lnTo>
                  <a:pt x="3428963" y="0"/>
                </a:lnTo>
                <a:lnTo>
                  <a:pt x="3428963" y="1490093"/>
                </a:lnTo>
                <a:lnTo>
                  <a:pt x="0" y="1490093"/>
                </a:ln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6" name="Content Placeholder 2">
            <a:extLst>
              <a:ext uri="{FF2B5EF4-FFF2-40B4-BE49-F238E27FC236}">
                <a16:creationId xmlns:a16="http://schemas.microsoft.com/office/drawing/2014/main" id="{94E457F7-5CBB-45CC-B8E1-5837CFE5DA5D}"/>
              </a:ext>
            </a:extLst>
          </p:cNvPr>
          <p:cNvGraphicFramePr>
            <a:graphicFrameLocks noGrp="1"/>
          </p:cNvGraphicFramePr>
          <p:nvPr>
            <p:ph idx="1"/>
            <p:extLst>
              <p:ext uri="{D42A27DB-BD31-4B8C-83A1-F6EECF244321}">
                <p14:modId xmlns:p14="http://schemas.microsoft.com/office/powerpoint/2010/main" val="1933563331"/>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176289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838200" y="963877"/>
            <a:ext cx="3494362" cy="4930246"/>
          </a:xfrm>
        </p:spPr>
        <p:txBody>
          <a:bodyPr>
            <a:normAutofit/>
          </a:bodyPr>
          <a:lstStyle/>
          <a:p>
            <a:pPr algn="r"/>
            <a:r>
              <a:rPr lang="en-US" dirty="0">
                <a:solidFill>
                  <a:srgbClr val="4C216D"/>
                </a:solidFill>
              </a:rPr>
              <a:t>Logical Transitions:</a:t>
            </a:r>
            <a:br>
              <a:rPr lang="en-US" dirty="0">
                <a:solidFill>
                  <a:srgbClr val="4C216D"/>
                </a:solidFill>
              </a:rPr>
            </a:br>
            <a:r>
              <a:rPr lang="en-US" dirty="0">
                <a:solidFill>
                  <a:srgbClr val="4C216D"/>
                </a:solidFill>
              </a:rPr>
              <a:t>Addition</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4976031" y="963877"/>
            <a:ext cx="6377769" cy="4930246"/>
          </a:xfrm>
        </p:spPr>
        <p:txBody>
          <a:bodyPr anchor="ctr">
            <a:normAutofit/>
          </a:bodyPr>
          <a:lstStyle/>
          <a:p>
            <a:r>
              <a:rPr lang="en-US" sz="2400" dirty="0"/>
              <a:t>In addition</a:t>
            </a:r>
          </a:p>
          <a:p>
            <a:r>
              <a:rPr lang="en-US" sz="2400" dirty="0"/>
              <a:t>Additionally</a:t>
            </a:r>
          </a:p>
          <a:p>
            <a:r>
              <a:rPr lang="en-US" sz="2400" dirty="0"/>
              <a:t>Furthermore</a:t>
            </a:r>
          </a:p>
          <a:p>
            <a:r>
              <a:rPr lang="en-US" sz="2400" dirty="0"/>
              <a:t>Moreover</a:t>
            </a:r>
          </a:p>
          <a:p>
            <a:r>
              <a:rPr lang="en-US" sz="2400" dirty="0"/>
              <a:t>Likewise</a:t>
            </a:r>
          </a:p>
          <a:p>
            <a:r>
              <a:rPr lang="en-US" sz="2400" dirty="0"/>
              <a:t>Also</a:t>
            </a:r>
          </a:p>
          <a:p>
            <a:r>
              <a:rPr lang="en-US" sz="2400" dirty="0"/>
              <a:t>And</a:t>
            </a:r>
          </a:p>
          <a:p>
            <a:r>
              <a:rPr lang="en-US" sz="2400" dirty="0"/>
              <a:t>Lastly/Finally</a:t>
            </a:r>
          </a:p>
        </p:txBody>
      </p:sp>
    </p:spTree>
    <p:extLst>
      <p:ext uri="{BB962C8B-B14F-4D97-AF65-F5344CB8AC3E}">
        <p14:creationId xmlns:p14="http://schemas.microsoft.com/office/powerpoint/2010/main" val="39370999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This is an image of The Walking Dead's Michonne (played by actor Danai Gurira). She is wielding a samurai sword and has an intense look on her face, like she is about to chop up some zombies. &#10;Image from https://mariaalexander.files.wordpress.com/2013/12/michonne.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10513" b="4854"/>
          <a:stretch/>
        </p:blipFill>
        <p:spPr bwMode="auto">
          <a:xfrm>
            <a:off x="321733" y="321734"/>
            <a:ext cx="7058306" cy="396961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3200" b="1" dirty="0">
              <a:solidFill>
                <a:srgbClr val="FFC000"/>
              </a:solidFill>
            </a:endParaRPr>
          </a:p>
          <a:p>
            <a:pPr marL="0" indent="0">
              <a:buNone/>
            </a:pPr>
            <a:r>
              <a:rPr lang="en-US" sz="3200" dirty="0">
                <a:solidFill>
                  <a:schemeClr val="bg1"/>
                </a:solidFill>
              </a:rPr>
              <a:t>There are several reasons why Michonne should stay. </a:t>
            </a:r>
            <a:r>
              <a:rPr lang="en-US" sz="3200" b="1" dirty="0">
                <a:solidFill>
                  <a:srgbClr val="FFC000"/>
                </a:solidFill>
              </a:rPr>
              <a:t>For example, </a:t>
            </a:r>
            <a:r>
              <a:rPr lang="en-US" sz="3200" dirty="0">
                <a:solidFill>
                  <a:schemeClr val="bg1"/>
                </a:solidFill>
              </a:rPr>
              <a:t>she is great with a sword.  </a:t>
            </a:r>
            <a:r>
              <a:rPr lang="en-US" sz="3200" b="1" dirty="0">
                <a:solidFill>
                  <a:srgbClr val="FFC000"/>
                </a:solidFill>
              </a:rPr>
              <a:t>In addition,</a:t>
            </a:r>
            <a:r>
              <a:rPr lang="en-US" sz="3200" dirty="0">
                <a:solidFill>
                  <a:srgbClr val="FFC000"/>
                </a:solidFill>
              </a:rPr>
              <a:t> </a:t>
            </a:r>
            <a:r>
              <a:rPr lang="en-US" sz="3200" dirty="0">
                <a:solidFill>
                  <a:schemeClr val="bg1"/>
                </a:solidFill>
              </a:rPr>
              <a:t>she is brave.  </a:t>
            </a:r>
            <a:r>
              <a:rPr lang="en-US" sz="3200" b="1" dirty="0">
                <a:solidFill>
                  <a:srgbClr val="FFC000"/>
                </a:solidFill>
              </a:rPr>
              <a:t>Lastly,</a:t>
            </a:r>
            <a:r>
              <a:rPr lang="en-US" sz="3200" dirty="0">
                <a:solidFill>
                  <a:srgbClr val="FFC000"/>
                </a:solidFill>
              </a:rPr>
              <a:t> </a:t>
            </a:r>
            <a:r>
              <a:rPr lang="en-US" sz="3200" dirty="0">
                <a:solidFill>
                  <a:schemeClr val="bg1"/>
                </a:solidFill>
              </a:rPr>
              <a:t>I’m too scared to tell her to leave.</a:t>
            </a:r>
          </a:p>
        </p:txBody>
      </p:sp>
    </p:spTree>
    <p:extLst>
      <p:ext uri="{BB962C8B-B14F-4D97-AF65-F5344CB8AC3E}">
        <p14:creationId xmlns:p14="http://schemas.microsoft.com/office/powerpoint/2010/main" val="38120057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Logical Transitions:</a:t>
            </a:r>
            <a:br>
              <a:rPr lang="en-US" dirty="0">
                <a:solidFill>
                  <a:srgbClr val="4C216D"/>
                </a:solidFill>
              </a:rPr>
            </a:br>
            <a:r>
              <a:rPr lang="en-US" dirty="0">
                <a:solidFill>
                  <a:srgbClr val="4C216D"/>
                </a:solidFill>
              </a:rPr>
              <a:t>Comparison</a:t>
            </a:r>
          </a:p>
        </p:txBody>
      </p: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857266" y="963877"/>
            <a:ext cx="6377769" cy="4930246"/>
          </a:xfrm>
        </p:spPr>
        <p:txBody>
          <a:bodyPr anchor="ctr">
            <a:normAutofit/>
          </a:bodyPr>
          <a:lstStyle/>
          <a:p>
            <a:pPr algn="r"/>
            <a:r>
              <a:rPr lang="en-CA" dirty="0"/>
              <a:t>Similarly</a:t>
            </a:r>
          </a:p>
          <a:p>
            <a:pPr algn="r"/>
            <a:r>
              <a:rPr lang="en-CA" dirty="0"/>
              <a:t>Likewise</a:t>
            </a:r>
          </a:p>
          <a:p>
            <a:pPr algn="r"/>
            <a:r>
              <a:rPr lang="en-CA" dirty="0"/>
              <a:t> In the same way</a:t>
            </a:r>
          </a:p>
          <a:p>
            <a:pPr algn="r"/>
            <a:r>
              <a:rPr lang="en-CA" dirty="0"/>
              <a:t>Equally</a:t>
            </a:r>
          </a:p>
          <a:p>
            <a:pPr algn="r"/>
            <a:r>
              <a:rPr lang="en-CA" dirty="0"/>
              <a:t>Correspondingly</a:t>
            </a:r>
          </a:p>
          <a:p>
            <a:pPr marL="0" indent="0">
              <a:buNone/>
            </a:pPr>
            <a:endParaRPr lang="en-US" sz="2400" dirty="0"/>
          </a:p>
        </p:txBody>
      </p:sp>
      <p:cxnSp>
        <p:nvCxnSpPr>
          <p:cNvPr id="19" name="Straight Connector 18">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330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5F8A7F7F-DD1A-4F41-98AC-B9CE2A620C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200399"/>
            <a:chOff x="697883" y="1816768"/>
            <a:chExt cx="3674476" cy="3200399"/>
          </a:xfrm>
          <a:solidFill>
            <a:schemeClr val="accent1"/>
          </a:solidFill>
        </p:grpSpPr>
        <p:sp>
          <p:nvSpPr>
            <p:cNvPr id="14" name="Rectangle 13">
              <a:extLst>
                <a:ext uri="{FF2B5EF4-FFF2-40B4-BE49-F238E27FC236}">
                  <a16:creationId xmlns:a16="http://schemas.microsoft.com/office/drawing/2014/main" id="{CEF47228-EB7C-4EBA-BE01-DA6CB2410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DCF573BC-A06F-4036-A3A8-9D07DDE622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a:extLst>
              <a:ext uri="{FF2B5EF4-FFF2-40B4-BE49-F238E27FC236}">
                <a16:creationId xmlns:a16="http://schemas.microsoft.com/office/drawing/2014/main" id="{6B6FE32D-8BD3-4AFD-96FF-DE33CC698627}"/>
              </a:ext>
            </a:extLst>
          </p:cNvPr>
          <p:cNvSpPr>
            <a:spLocks noGrp="1"/>
          </p:cNvSpPr>
          <p:nvPr>
            <p:ph type="title"/>
          </p:nvPr>
        </p:nvSpPr>
        <p:spPr>
          <a:xfrm>
            <a:off x="904877" y="2415322"/>
            <a:ext cx="3451730" cy="2399869"/>
          </a:xfrm>
        </p:spPr>
        <p:txBody>
          <a:bodyPr>
            <a:normAutofit/>
          </a:bodyPr>
          <a:lstStyle/>
          <a:p>
            <a:pPr algn="ctr"/>
            <a:r>
              <a:rPr lang="en-CA" sz="4000" b="1" dirty="0">
                <a:solidFill>
                  <a:srgbClr val="FFFFFF"/>
                </a:solidFill>
              </a:rPr>
              <a:t>What are transitional expressions?</a:t>
            </a:r>
            <a:endParaRPr lang="en-US" sz="4000" dirty="0">
              <a:solidFill>
                <a:srgbClr val="FFFFFF"/>
              </a:solidFill>
            </a:endParaRPr>
          </a:p>
        </p:txBody>
      </p:sp>
      <p:sp>
        <p:nvSpPr>
          <p:cNvPr id="3" name="Content Placeholder 2">
            <a:extLst>
              <a:ext uri="{FF2B5EF4-FFF2-40B4-BE49-F238E27FC236}">
                <a16:creationId xmlns:a16="http://schemas.microsoft.com/office/drawing/2014/main" id="{A2A43444-0D40-41F9-9E02-04894939BF24}"/>
              </a:ext>
            </a:extLst>
          </p:cNvPr>
          <p:cNvSpPr>
            <a:spLocks noGrp="1"/>
          </p:cNvSpPr>
          <p:nvPr>
            <p:ph idx="1"/>
          </p:nvPr>
        </p:nvSpPr>
        <p:spPr>
          <a:xfrm>
            <a:off x="5120640" y="804672"/>
            <a:ext cx="6281928" cy="5248656"/>
          </a:xfrm>
        </p:spPr>
        <p:txBody>
          <a:bodyPr anchor="ctr">
            <a:normAutofit/>
          </a:bodyPr>
          <a:lstStyle/>
          <a:p>
            <a:pPr marL="0" indent="0">
              <a:buNone/>
            </a:pPr>
            <a:r>
              <a:rPr lang="en-CA" sz="3600" dirty="0"/>
              <a:t>Words or phrases that establish logical connections between words, phrases, sentences and paragraphs.</a:t>
            </a:r>
          </a:p>
          <a:p>
            <a:pPr marL="0" indent="0">
              <a:buNone/>
            </a:pPr>
            <a:endParaRPr lang="en-US" sz="2000" dirty="0"/>
          </a:p>
        </p:txBody>
      </p:sp>
    </p:spTree>
    <p:extLst>
      <p:ext uri="{BB962C8B-B14F-4D97-AF65-F5344CB8AC3E}">
        <p14:creationId xmlns:p14="http://schemas.microsoft.com/office/powerpoint/2010/main" val="1713498001"/>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GIF of the loveable Wookie, Chewbacca (played by Peter Mayhew), of Star Wars fame.&#10;GIF from https://media.giphy.com/media/dfzyBlzJH9Q0E/source.gif">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321733" y="321733"/>
            <a:ext cx="7057084" cy="396752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3200" b="1" dirty="0">
              <a:solidFill>
                <a:srgbClr val="FFC000"/>
              </a:solidFill>
            </a:endParaRPr>
          </a:p>
          <a:p>
            <a:pPr marL="0" indent="0">
              <a:buNone/>
            </a:pPr>
            <a:r>
              <a:rPr lang="en-US" sz="3200" dirty="0">
                <a:solidFill>
                  <a:schemeClr val="bg1"/>
                </a:solidFill>
              </a:rPr>
              <a:t>Julian Assange created WikiLeaks.  </a:t>
            </a:r>
            <a:r>
              <a:rPr lang="en-US" sz="3200" b="1" dirty="0">
                <a:solidFill>
                  <a:srgbClr val="FFC000"/>
                </a:solidFill>
              </a:rPr>
              <a:t>Likewise,</a:t>
            </a:r>
            <a:r>
              <a:rPr lang="en-US" sz="3200" dirty="0">
                <a:solidFill>
                  <a:schemeClr val="bg1"/>
                </a:solidFill>
              </a:rPr>
              <a:t> Chewbacca created </a:t>
            </a:r>
            <a:r>
              <a:rPr lang="en-US" sz="3200" dirty="0" err="1">
                <a:solidFill>
                  <a:schemeClr val="bg1"/>
                </a:solidFill>
              </a:rPr>
              <a:t>WookieLeaks</a:t>
            </a:r>
            <a:r>
              <a:rPr lang="en-US" sz="3200" dirty="0">
                <a:solidFill>
                  <a:schemeClr val="bg1"/>
                </a:solidFill>
              </a:rPr>
              <a:t>. </a:t>
            </a:r>
          </a:p>
        </p:txBody>
      </p:sp>
    </p:spTree>
    <p:extLst>
      <p:ext uri="{BB962C8B-B14F-4D97-AF65-F5344CB8AC3E}">
        <p14:creationId xmlns:p14="http://schemas.microsoft.com/office/powerpoint/2010/main" val="25171428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838200" y="963877"/>
            <a:ext cx="3494362" cy="4930246"/>
          </a:xfrm>
        </p:spPr>
        <p:txBody>
          <a:bodyPr>
            <a:normAutofit/>
          </a:bodyPr>
          <a:lstStyle/>
          <a:p>
            <a:pPr algn="r"/>
            <a:r>
              <a:rPr lang="en-US" dirty="0">
                <a:solidFill>
                  <a:srgbClr val="4C216D"/>
                </a:solidFill>
              </a:rPr>
              <a:t>Logical Transitions:</a:t>
            </a:r>
            <a:br>
              <a:rPr lang="en-US" dirty="0">
                <a:solidFill>
                  <a:srgbClr val="4C216D"/>
                </a:solidFill>
              </a:rPr>
            </a:br>
            <a:r>
              <a:rPr lang="en-US" dirty="0">
                <a:solidFill>
                  <a:srgbClr val="4C216D"/>
                </a:solidFill>
              </a:rPr>
              <a:t>Contrast</a:t>
            </a:r>
          </a:p>
        </p:txBody>
      </p:sp>
      <p:cxnSp>
        <p:nvCxnSpPr>
          <p:cNvPr id="19" name="Straight Connector 18">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4976031" y="963877"/>
            <a:ext cx="6377769" cy="4930246"/>
          </a:xfrm>
        </p:spPr>
        <p:txBody>
          <a:bodyPr anchor="ctr">
            <a:normAutofit/>
          </a:bodyPr>
          <a:lstStyle/>
          <a:p>
            <a:r>
              <a:rPr lang="en-CA" sz="2400" dirty="0"/>
              <a:t>In contrast</a:t>
            </a:r>
            <a:endParaRPr lang="en-CA" sz="2400"/>
          </a:p>
          <a:p>
            <a:r>
              <a:rPr lang="en-CA" sz="2400" dirty="0"/>
              <a:t>However</a:t>
            </a:r>
            <a:endParaRPr lang="en-CA" sz="2400"/>
          </a:p>
          <a:p>
            <a:r>
              <a:rPr lang="en-CA" sz="2400" dirty="0"/>
              <a:t>Though/Although</a:t>
            </a:r>
            <a:endParaRPr lang="en-CA" sz="2400"/>
          </a:p>
          <a:p>
            <a:r>
              <a:rPr lang="en-CA" sz="2400" dirty="0"/>
              <a:t>But</a:t>
            </a:r>
            <a:endParaRPr lang="en-CA" sz="2400"/>
          </a:p>
          <a:p>
            <a:r>
              <a:rPr lang="en-CA" sz="2400" dirty="0"/>
              <a:t>Conversely</a:t>
            </a:r>
            <a:endParaRPr lang="en-CA" sz="2400"/>
          </a:p>
          <a:p>
            <a:r>
              <a:rPr lang="en-CA" sz="2400" dirty="0"/>
              <a:t>Alternately</a:t>
            </a:r>
            <a:endParaRPr lang="en-CA" sz="2400"/>
          </a:p>
          <a:p>
            <a:pPr marL="0" indent="0">
              <a:buNone/>
            </a:pPr>
            <a:endParaRPr lang="en-US" sz="2400" dirty="0"/>
          </a:p>
        </p:txBody>
      </p:sp>
    </p:spTree>
    <p:extLst>
      <p:ext uri="{BB962C8B-B14F-4D97-AF65-F5344CB8AC3E}">
        <p14:creationId xmlns:p14="http://schemas.microsoft.com/office/powerpoint/2010/main" val="38300262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1" r="112" b="26465"/>
          <a:stretch/>
        </p:blipFill>
        <p:spPr bwMode="auto">
          <a:xfrm>
            <a:off x="321732" y="321734"/>
            <a:ext cx="7058306" cy="389718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3200" b="1" dirty="0">
              <a:solidFill>
                <a:srgbClr val="FFC000"/>
              </a:solidFill>
            </a:endParaRPr>
          </a:p>
          <a:p>
            <a:pPr marL="0" indent="0">
              <a:buNone/>
            </a:pPr>
            <a:r>
              <a:rPr lang="en-US" sz="3200" dirty="0">
                <a:solidFill>
                  <a:schemeClr val="bg1"/>
                </a:solidFill>
              </a:rPr>
              <a:t>A comma is a pause at the end of a clause.  </a:t>
            </a:r>
            <a:r>
              <a:rPr lang="en-US" sz="3200" b="1" dirty="0">
                <a:solidFill>
                  <a:srgbClr val="FFC000"/>
                </a:solidFill>
              </a:rPr>
              <a:t>In contrast,</a:t>
            </a:r>
            <a:r>
              <a:rPr lang="en-US" sz="3200" dirty="0">
                <a:solidFill>
                  <a:schemeClr val="bg1"/>
                </a:solidFill>
              </a:rPr>
              <a:t> cats have claws at the end of their paws. </a:t>
            </a:r>
          </a:p>
        </p:txBody>
      </p:sp>
    </p:spTree>
    <p:extLst>
      <p:ext uri="{BB962C8B-B14F-4D97-AF65-F5344CB8AC3E}">
        <p14:creationId xmlns:p14="http://schemas.microsoft.com/office/powerpoint/2010/main" val="23403351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Logical Transitions:</a:t>
            </a:r>
            <a:br>
              <a:rPr lang="en-US" dirty="0">
                <a:solidFill>
                  <a:srgbClr val="4C216D"/>
                </a:solidFill>
              </a:rPr>
            </a:br>
            <a:r>
              <a:rPr lang="en-US" dirty="0">
                <a:solidFill>
                  <a:srgbClr val="4C216D"/>
                </a:solidFill>
              </a:rPr>
              <a:t>Concession</a:t>
            </a:r>
          </a:p>
        </p:txBody>
      </p: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857266" y="963877"/>
            <a:ext cx="6377769" cy="4930246"/>
          </a:xfrm>
        </p:spPr>
        <p:txBody>
          <a:bodyPr anchor="ctr">
            <a:normAutofit/>
          </a:bodyPr>
          <a:lstStyle/>
          <a:p>
            <a:pPr algn="r"/>
            <a:r>
              <a:rPr lang="en-US" sz="2400" dirty="0"/>
              <a:t>Of course</a:t>
            </a:r>
          </a:p>
          <a:p>
            <a:pPr algn="r"/>
            <a:r>
              <a:rPr lang="en-US" sz="2400" dirty="0"/>
              <a:t>To be sure </a:t>
            </a:r>
          </a:p>
          <a:p>
            <a:pPr algn="r"/>
            <a:r>
              <a:rPr lang="en-US" sz="2400" dirty="0"/>
              <a:t>Certainly</a:t>
            </a:r>
          </a:p>
          <a:p>
            <a:pPr algn="r"/>
            <a:r>
              <a:rPr lang="en-US" sz="2400" dirty="0"/>
              <a:t>Naturally</a:t>
            </a:r>
          </a:p>
          <a:p>
            <a:pPr algn="r"/>
            <a:r>
              <a:rPr lang="en-US" sz="2400" dirty="0"/>
              <a:t>Granted</a:t>
            </a:r>
          </a:p>
          <a:p>
            <a:pPr algn="r"/>
            <a:r>
              <a:rPr lang="en-US" sz="2400" dirty="0"/>
              <a:t>Still</a:t>
            </a:r>
          </a:p>
          <a:p>
            <a:pPr algn="r"/>
            <a:r>
              <a:rPr lang="en-US" sz="2400" dirty="0"/>
              <a:t>That Said </a:t>
            </a:r>
          </a:p>
          <a:p>
            <a:pPr marL="0" indent="0">
              <a:buNone/>
            </a:pPr>
            <a:endParaRPr lang="en-US" sz="2400" dirty="0"/>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7893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image of character from Game of Thrones.: Jaime Lannister (left; played byNikolaj Coster-Waldau ) and his twin sister Cersei Lannister (right; played by Lena Headey).  They are sitting facing each other, and Jamie has reached his hand out to Cersei, resting his left hand on her neck. The two siblings love each other very much. &#10;&#10;&#10;Image from https://movietvtechgeeks.com/wp-content/uploads/2016/04/game-of-thrones-601-horny-brother-sister.jpe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3752" r="54" b="13264"/>
          <a:stretch/>
        </p:blipFill>
        <p:spPr bwMode="auto">
          <a:xfrm>
            <a:off x="321733" y="321734"/>
            <a:ext cx="7058306" cy="389718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buNone/>
            </a:pPr>
            <a:r>
              <a:rPr lang="en-US" sz="4000" b="1" dirty="0">
                <a:solidFill>
                  <a:srgbClr val="FFC000"/>
                </a:solidFill>
              </a:rPr>
              <a:t>Of course </a:t>
            </a:r>
            <a:r>
              <a:rPr lang="en-US" sz="4000" dirty="0">
                <a:solidFill>
                  <a:schemeClr val="bg1"/>
                </a:solidFill>
              </a:rPr>
              <a:t>I love you; you’re family!</a:t>
            </a:r>
          </a:p>
        </p:txBody>
      </p:sp>
    </p:spTree>
    <p:extLst>
      <p:ext uri="{BB962C8B-B14F-4D97-AF65-F5344CB8AC3E}">
        <p14:creationId xmlns:p14="http://schemas.microsoft.com/office/powerpoint/2010/main" val="22405245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838200" y="963877"/>
            <a:ext cx="3494362" cy="4930246"/>
          </a:xfrm>
        </p:spPr>
        <p:txBody>
          <a:bodyPr>
            <a:normAutofit/>
          </a:bodyPr>
          <a:lstStyle/>
          <a:p>
            <a:pPr algn="r"/>
            <a:r>
              <a:rPr lang="en-US" dirty="0">
                <a:solidFill>
                  <a:srgbClr val="4C216D"/>
                </a:solidFill>
              </a:rPr>
              <a:t>Logical Transitions:</a:t>
            </a:r>
            <a:br>
              <a:rPr lang="en-US" dirty="0">
                <a:solidFill>
                  <a:srgbClr val="4C216D"/>
                </a:solidFill>
              </a:rPr>
            </a:br>
            <a:r>
              <a:rPr lang="en-US" dirty="0">
                <a:solidFill>
                  <a:srgbClr val="4C216D"/>
                </a:solidFill>
              </a:rPr>
              <a:t>Cause</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4976031" y="963877"/>
            <a:ext cx="6377769" cy="4930246"/>
          </a:xfrm>
        </p:spPr>
        <p:txBody>
          <a:bodyPr anchor="ctr">
            <a:normAutofit/>
          </a:bodyPr>
          <a:lstStyle/>
          <a:p>
            <a:r>
              <a:rPr lang="en-US" sz="2400" dirty="0"/>
              <a:t>Therefore</a:t>
            </a:r>
          </a:p>
          <a:p>
            <a:r>
              <a:rPr lang="en-US" sz="2400" dirty="0"/>
              <a:t>Thus</a:t>
            </a:r>
          </a:p>
          <a:p>
            <a:r>
              <a:rPr lang="en-US" sz="2400" dirty="0"/>
              <a:t>Consequently </a:t>
            </a:r>
          </a:p>
          <a:p>
            <a:r>
              <a:rPr lang="en-US" sz="2400" dirty="0"/>
              <a:t>So</a:t>
            </a:r>
          </a:p>
          <a:p>
            <a:r>
              <a:rPr lang="en-US" sz="2400" dirty="0"/>
              <a:t>Accordingly</a:t>
            </a:r>
          </a:p>
          <a:p>
            <a:r>
              <a:rPr lang="en-US" sz="2400" dirty="0"/>
              <a:t>Due to</a:t>
            </a:r>
          </a:p>
          <a:p>
            <a:r>
              <a:rPr lang="en-US" sz="2400" dirty="0"/>
              <a:t>Hence</a:t>
            </a:r>
          </a:p>
          <a:p>
            <a:r>
              <a:rPr lang="en-US" sz="2400" dirty="0"/>
              <a:t>As a result</a:t>
            </a:r>
          </a:p>
          <a:p>
            <a:r>
              <a:rPr lang="en-US" sz="2400" dirty="0"/>
              <a:t>Because</a:t>
            </a:r>
          </a:p>
          <a:p>
            <a:pPr marL="0" indent="0">
              <a:buNone/>
            </a:pPr>
            <a:endParaRPr lang="en-US" sz="2400" dirty="0"/>
          </a:p>
        </p:txBody>
      </p:sp>
    </p:spTree>
    <p:extLst>
      <p:ext uri="{BB962C8B-B14F-4D97-AF65-F5344CB8AC3E}">
        <p14:creationId xmlns:p14="http://schemas.microsoft.com/office/powerpoint/2010/main" val="38393403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 digital representation of a portrait of philosopher René Descartes.&#10;&#10;Image from https://i2.wp.com/www.military-history.org/wp-content/uploads/2014/03/Descartes.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1590" t="912"/>
          <a:stretch/>
        </p:blipFill>
        <p:spPr bwMode="auto">
          <a:xfrm>
            <a:off x="321122" y="319301"/>
            <a:ext cx="7058306" cy="399764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descr="A digital copy of a portrait of philosopher René Descartes. &#10;&#10;Image from https://i2.wp.com/www.military-history.org/wp-content/uploads/2014/03/Descartes.jpg"/>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buNone/>
            </a:pPr>
            <a:r>
              <a:rPr lang="en-US" sz="4000" dirty="0">
                <a:solidFill>
                  <a:schemeClr val="bg1"/>
                </a:solidFill>
              </a:rPr>
              <a:t>René Descartes says, “I think; </a:t>
            </a:r>
            <a:r>
              <a:rPr lang="en-US" sz="4000" b="1" dirty="0">
                <a:solidFill>
                  <a:srgbClr val="FFC000"/>
                </a:solidFill>
              </a:rPr>
              <a:t>therefore,</a:t>
            </a:r>
            <a:r>
              <a:rPr lang="en-US" sz="4000" dirty="0">
                <a:solidFill>
                  <a:schemeClr val="bg1"/>
                </a:solidFill>
              </a:rPr>
              <a:t> I am!”</a:t>
            </a:r>
          </a:p>
        </p:txBody>
      </p:sp>
    </p:spTree>
    <p:extLst>
      <p:ext uri="{BB962C8B-B14F-4D97-AF65-F5344CB8AC3E}">
        <p14:creationId xmlns:p14="http://schemas.microsoft.com/office/powerpoint/2010/main" val="13155823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image of Twitterer Donald Trump. His head and shoulders are surrounding by a blue background that has a number of birds in the form of the Twitter logo flying away from his head. &#10;&#10;Image from http://cdn.cnn.com/cnnnext/dam/assets/170317161430-mobapp-trump-twitter-exlarge-169.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r="2193" b="2956"/>
          <a:stretch/>
        </p:blipFill>
        <p:spPr bwMode="auto">
          <a:xfrm>
            <a:off x="321122" y="336370"/>
            <a:ext cx="7017289" cy="390970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descr="A digital copy of a portrait of philosopher René Descartes. &#10;&#10;Image from https://i2.wp.com/www.military-history.org/wp-content/uploads/2014/03/Descartes.jpg"/>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buNone/>
            </a:pPr>
            <a:r>
              <a:rPr lang="en-US" sz="4000" dirty="0">
                <a:solidFill>
                  <a:schemeClr val="bg1"/>
                </a:solidFill>
              </a:rPr>
              <a:t>Donald Trump says, “I tweet; </a:t>
            </a:r>
            <a:r>
              <a:rPr lang="en-US" sz="4000" b="1" dirty="0">
                <a:solidFill>
                  <a:srgbClr val="FFC000"/>
                </a:solidFill>
              </a:rPr>
              <a:t>therefore,</a:t>
            </a:r>
            <a:r>
              <a:rPr lang="en-US" sz="4000" dirty="0">
                <a:solidFill>
                  <a:schemeClr val="bg1"/>
                </a:solidFill>
              </a:rPr>
              <a:t> I am!”</a:t>
            </a:r>
          </a:p>
        </p:txBody>
      </p:sp>
    </p:spTree>
    <p:extLst>
      <p:ext uri="{BB962C8B-B14F-4D97-AF65-F5344CB8AC3E}">
        <p14:creationId xmlns:p14="http://schemas.microsoft.com/office/powerpoint/2010/main" val="23341401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D7BE1DC-C5EF-4355-BA35-360CC638413C}"/>
              </a:ext>
            </a:extLst>
          </p:cNvPr>
          <p:cNvSpPr>
            <a:spLocks noGrp="1"/>
          </p:cNvSpPr>
          <p:nvPr>
            <p:ph type="title"/>
          </p:nvPr>
        </p:nvSpPr>
        <p:spPr>
          <a:xfrm>
            <a:off x="7859437" y="957695"/>
            <a:ext cx="3494362" cy="4930246"/>
          </a:xfrm>
        </p:spPr>
        <p:txBody>
          <a:bodyPr>
            <a:normAutofit/>
          </a:bodyPr>
          <a:lstStyle/>
          <a:p>
            <a:r>
              <a:rPr lang="en-US" dirty="0">
                <a:solidFill>
                  <a:srgbClr val="4C216D"/>
                </a:solidFill>
              </a:rPr>
              <a:t>Logical Transitions:</a:t>
            </a:r>
            <a:br>
              <a:rPr lang="en-US" dirty="0">
                <a:solidFill>
                  <a:srgbClr val="4C216D"/>
                </a:solidFill>
              </a:rPr>
            </a:br>
            <a:r>
              <a:rPr lang="en-US" dirty="0">
                <a:solidFill>
                  <a:srgbClr val="4C216D"/>
                </a:solidFill>
              </a:rPr>
              <a:t>Cause</a:t>
            </a:r>
          </a:p>
        </p:txBody>
      </p:sp>
      <p:sp>
        <p:nvSpPr>
          <p:cNvPr id="5" name="Content Placeholder 4">
            <a:extLst>
              <a:ext uri="{FF2B5EF4-FFF2-40B4-BE49-F238E27FC236}">
                <a16:creationId xmlns:a16="http://schemas.microsoft.com/office/drawing/2014/main" id="{C3009951-AE4F-4F6E-A0C8-65C89EE81F24}"/>
              </a:ext>
            </a:extLst>
          </p:cNvPr>
          <p:cNvSpPr>
            <a:spLocks noGrp="1"/>
          </p:cNvSpPr>
          <p:nvPr>
            <p:ph idx="1"/>
          </p:nvPr>
        </p:nvSpPr>
        <p:spPr>
          <a:xfrm>
            <a:off x="857266" y="963877"/>
            <a:ext cx="6377769" cy="4930246"/>
          </a:xfrm>
        </p:spPr>
        <p:txBody>
          <a:bodyPr anchor="ctr">
            <a:normAutofit/>
          </a:bodyPr>
          <a:lstStyle/>
          <a:p>
            <a:pPr algn="r"/>
            <a:r>
              <a:rPr lang="en-US" sz="2400" dirty="0"/>
              <a:t>In conclusion</a:t>
            </a:r>
          </a:p>
          <a:p>
            <a:pPr algn="r"/>
            <a:r>
              <a:rPr lang="en-US" sz="2400" dirty="0"/>
              <a:t>To conclude</a:t>
            </a:r>
          </a:p>
          <a:p>
            <a:pPr algn="r"/>
            <a:r>
              <a:rPr lang="en-US" sz="2400" dirty="0"/>
              <a:t>In summation</a:t>
            </a:r>
          </a:p>
          <a:p>
            <a:pPr algn="r"/>
            <a:r>
              <a:rPr lang="en-US" sz="2400" dirty="0"/>
              <a:t>To finish</a:t>
            </a:r>
          </a:p>
          <a:p>
            <a:pPr algn="r"/>
            <a:r>
              <a:rPr lang="en-US" sz="2400" dirty="0"/>
              <a:t>In closing</a:t>
            </a:r>
          </a:p>
          <a:p>
            <a:pPr marL="0" indent="0">
              <a:buNone/>
            </a:pPr>
            <a:endParaRPr lang="en-US" sz="2400" dirty="0"/>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735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5F2987"/>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n courtroom scene from the film To Kill a Mocking Bird, based on the Harper Lee novel of the same name. Lawyer Atticus Finch (played by Hollywood icon  Gregory Peck ). &#10;&#10;Image from http://media.mlive.com/kzgazette/entertainment/photo/gregory-peck-portrays-attorney-atticus-finch-in-the-1962-film-to-kill-a-mockingbird-b90b03b6d581ac59.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7070" b="17070"/>
          <a:stretch/>
        </p:blipFill>
        <p:spPr bwMode="auto">
          <a:xfrm>
            <a:off x="321732" y="321733"/>
            <a:ext cx="7058306" cy="383380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buNone/>
            </a:pPr>
            <a:r>
              <a:rPr lang="en-US" sz="4000" b="1" dirty="0">
                <a:solidFill>
                  <a:srgbClr val="FFC000"/>
                </a:solidFill>
              </a:rPr>
              <a:t>“In closing, </a:t>
            </a:r>
            <a:r>
              <a:rPr lang="en-US" sz="4000" dirty="0">
                <a:solidFill>
                  <a:schemeClr val="bg1"/>
                </a:solidFill>
              </a:rPr>
              <a:t>I am confident that you gentlemen will review, without passion, the evidence that you have heard.” </a:t>
            </a:r>
          </a:p>
          <a:p>
            <a:pPr marL="0" indent="0">
              <a:buNone/>
            </a:pPr>
            <a:r>
              <a:rPr lang="en-US" sz="4000" dirty="0">
                <a:solidFill>
                  <a:schemeClr val="bg1"/>
                </a:solidFill>
              </a:rPr>
              <a:t>Atticus Finch</a:t>
            </a:r>
          </a:p>
        </p:txBody>
      </p:sp>
    </p:spTree>
    <p:extLst>
      <p:ext uri="{BB962C8B-B14F-4D97-AF65-F5344CB8AC3E}">
        <p14:creationId xmlns:p14="http://schemas.microsoft.com/office/powerpoint/2010/main" val="972756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336162-B533-4EFE-8BB3-8EBB4A5E3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314384" cy="6858000"/>
          </a:xfrm>
          <a:prstGeom prst="rect">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31B1AA-72A8-4D5E-AE12-8B60AD7AF336}"/>
              </a:ext>
            </a:extLst>
          </p:cNvPr>
          <p:cNvSpPr>
            <a:spLocks noGrp="1"/>
          </p:cNvSpPr>
          <p:nvPr>
            <p:ph type="title"/>
          </p:nvPr>
        </p:nvSpPr>
        <p:spPr>
          <a:xfrm>
            <a:off x="829781" y="2745736"/>
            <a:ext cx="3698803" cy="1366528"/>
          </a:xfrm>
          <a:solidFill>
            <a:srgbClr val="FFFFFF"/>
          </a:solidFill>
          <a:ln w="25400" cap="sq">
            <a:solidFill>
              <a:srgbClr val="404040"/>
            </a:solidFill>
            <a:miter lim="800000"/>
          </a:ln>
        </p:spPr>
        <p:txBody>
          <a:bodyPr>
            <a:normAutofit/>
          </a:bodyPr>
          <a:lstStyle/>
          <a:p>
            <a:pPr algn="ctr"/>
            <a:r>
              <a:rPr lang="en-US" sz="3200">
                <a:solidFill>
                  <a:srgbClr val="262626"/>
                </a:solidFill>
              </a:rPr>
              <a:t>Overview</a:t>
            </a:r>
          </a:p>
        </p:txBody>
      </p:sp>
      <p:sp>
        <p:nvSpPr>
          <p:cNvPr id="3" name="Content Placeholder 2">
            <a:extLst>
              <a:ext uri="{FF2B5EF4-FFF2-40B4-BE49-F238E27FC236}">
                <a16:creationId xmlns:a16="http://schemas.microsoft.com/office/drawing/2014/main" id="{72012012-D90D-4A80-BD83-9618292D1BB8}"/>
              </a:ext>
            </a:extLst>
          </p:cNvPr>
          <p:cNvSpPr>
            <a:spLocks noGrp="1"/>
          </p:cNvSpPr>
          <p:nvPr>
            <p:ph idx="1"/>
          </p:nvPr>
        </p:nvSpPr>
        <p:spPr>
          <a:xfrm>
            <a:off x="6049182" y="802638"/>
            <a:ext cx="5408696" cy="5252722"/>
          </a:xfrm>
        </p:spPr>
        <p:txBody>
          <a:bodyPr anchor="ctr">
            <a:normAutofit/>
          </a:bodyPr>
          <a:lstStyle/>
          <a:p>
            <a:pPr marL="514350" indent="-514350">
              <a:buAutoNum type="arabicPeriod"/>
            </a:pPr>
            <a:r>
              <a:rPr lang="en-US" sz="3600" dirty="0"/>
              <a:t>Purpose</a:t>
            </a:r>
          </a:p>
          <a:p>
            <a:pPr marL="514350" indent="-514350">
              <a:buAutoNum type="arabicPeriod"/>
            </a:pPr>
            <a:r>
              <a:rPr lang="en-US" sz="3600" dirty="0"/>
              <a:t>Categories </a:t>
            </a:r>
          </a:p>
          <a:p>
            <a:pPr marL="514350" indent="-514350">
              <a:buAutoNum type="arabicPeriod"/>
            </a:pPr>
            <a:r>
              <a:rPr lang="en-US" sz="3600" dirty="0"/>
              <a:t>Functions</a:t>
            </a:r>
          </a:p>
          <a:p>
            <a:pPr marL="514350" indent="-514350">
              <a:buAutoNum type="arabicPeriod"/>
            </a:pPr>
            <a:r>
              <a:rPr lang="en-US" sz="3600" dirty="0"/>
              <a:t>Alternatives</a:t>
            </a:r>
            <a:endParaRPr lang="en-US" sz="2400" dirty="0"/>
          </a:p>
          <a:p>
            <a:endParaRPr lang="en-US" sz="2400" dirty="0"/>
          </a:p>
          <a:p>
            <a:endParaRPr lang="en-US" sz="2400" dirty="0"/>
          </a:p>
        </p:txBody>
      </p:sp>
    </p:spTree>
    <p:extLst>
      <p:ext uri="{BB962C8B-B14F-4D97-AF65-F5344CB8AC3E}">
        <p14:creationId xmlns:p14="http://schemas.microsoft.com/office/powerpoint/2010/main" val="645698411"/>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8F2BC-D5F1-428A-9857-99B8F1464C14}"/>
              </a:ext>
            </a:extLst>
          </p:cNvPr>
          <p:cNvSpPr>
            <a:spLocks noGrp="1"/>
          </p:cNvSpPr>
          <p:nvPr>
            <p:ph type="title"/>
          </p:nvPr>
        </p:nvSpPr>
        <p:spPr>
          <a:xfrm>
            <a:off x="7025489" y="172016"/>
            <a:ext cx="5015620" cy="1722796"/>
          </a:xfrm>
          <a:ln w="28575">
            <a:solidFill>
              <a:srgbClr val="5F2987"/>
            </a:solidFill>
          </a:ln>
        </p:spPr>
        <p:txBody>
          <a:bodyPr/>
          <a:lstStyle/>
          <a:p>
            <a:r>
              <a:rPr lang="en-CA" b="1" dirty="0">
                <a:solidFill>
                  <a:srgbClr val="7E36B4"/>
                </a:solidFill>
              </a:rPr>
              <a:t>…and many, many more.</a:t>
            </a:r>
            <a:endParaRPr lang="en-CA" dirty="0">
              <a:solidFill>
                <a:srgbClr val="7E36B4"/>
              </a:solidFill>
            </a:endParaRPr>
          </a:p>
        </p:txBody>
      </p:sp>
      <p:sp>
        <p:nvSpPr>
          <p:cNvPr id="3" name="Content Placeholder 2">
            <a:extLst>
              <a:ext uri="{FF2B5EF4-FFF2-40B4-BE49-F238E27FC236}">
                <a16:creationId xmlns:a16="http://schemas.microsoft.com/office/drawing/2014/main" id="{D5460C28-DCD1-4FC8-A9BF-35237F61A709}"/>
              </a:ext>
            </a:extLst>
          </p:cNvPr>
          <p:cNvSpPr>
            <a:spLocks noGrp="1"/>
          </p:cNvSpPr>
          <p:nvPr>
            <p:ph sz="half" idx="1"/>
          </p:nvPr>
        </p:nvSpPr>
        <p:spPr/>
        <p:txBody>
          <a:bodyPr>
            <a:normAutofit/>
          </a:bodyPr>
          <a:lstStyle/>
          <a:p>
            <a:pPr marL="0" indent="0">
              <a:buNone/>
            </a:pPr>
            <a:r>
              <a:rPr lang="en-CA" sz="3200" b="1" dirty="0"/>
              <a:t> </a:t>
            </a:r>
          </a:p>
        </p:txBody>
      </p:sp>
      <p:sp>
        <p:nvSpPr>
          <p:cNvPr id="4" name="Content Placeholder 3">
            <a:extLst>
              <a:ext uri="{FF2B5EF4-FFF2-40B4-BE49-F238E27FC236}">
                <a16:creationId xmlns:a16="http://schemas.microsoft.com/office/drawing/2014/main" id="{9FE12B0B-06F1-495A-BDF2-D6978859A51F}"/>
              </a:ext>
            </a:extLst>
          </p:cNvPr>
          <p:cNvSpPr>
            <a:spLocks noGrp="1"/>
          </p:cNvSpPr>
          <p:nvPr>
            <p:ph sz="half" idx="2"/>
          </p:nvPr>
        </p:nvSpPr>
        <p:spPr>
          <a:xfrm>
            <a:off x="7025489" y="2109457"/>
            <a:ext cx="5015620" cy="4146880"/>
          </a:xfrm>
        </p:spPr>
        <p:txBody>
          <a:bodyPr>
            <a:normAutofit/>
          </a:bodyPr>
          <a:lstStyle/>
          <a:p>
            <a:pPr marL="0" indent="0">
              <a:buNone/>
            </a:pPr>
            <a:r>
              <a:rPr lang="en-CA" sz="4000" dirty="0"/>
              <a:t>Still looking for more?  Find an even more comprehensive list </a:t>
            </a:r>
            <a:r>
              <a:rPr lang="en-CA" sz="5400" b="1" dirty="0">
                <a:hlinkClick r:id="rId2"/>
              </a:rPr>
              <a:t>here</a:t>
            </a:r>
            <a:r>
              <a:rPr lang="en-CA" sz="4000" dirty="0"/>
              <a:t>. </a:t>
            </a:r>
          </a:p>
        </p:txBody>
      </p:sp>
      <p:pic>
        <p:nvPicPr>
          <p:cNvPr id="11" name="Picture 10" descr="An image of a street sign in NY, where Broadway and West 36th intersect. &#10;&#10;Image from https://yandex.com/collections/card/58963af0d7f77d00964e6f6c/">
            <a:extLst>
              <a:ext uri="{FF2B5EF4-FFF2-40B4-BE49-F238E27FC236}">
                <a16:creationId xmlns:a16="http://schemas.microsoft.com/office/drawing/2014/main" id="{F979B1FD-8930-4E6D-8F2B-1413344C2A34}"/>
              </a:ext>
            </a:extLst>
          </p:cNvPr>
          <p:cNvPicPr>
            <a:picLocks noChangeAspect="1"/>
          </p:cNvPicPr>
          <p:nvPr/>
        </p:nvPicPr>
        <p:blipFill rotWithShape="1">
          <a:blip r:embed="rId3"/>
          <a:srcRect l="14777" r="18780" b="-2608"/>
          <a:stretch/>
        </p:blipFill>
        <p:spPr>
          <a:xfrm>
            <a:off x="0" y="0"/>
            <a:ext cx="6808562" cy="7024255"/>
          </a:xfrm>
          <a:prstGeom prst="rect">
            <a:avLst/>
          </a:prstGeom>
        </p:spPr>
      </p:pic>
    </p:spTree>
    <p:extLst>
      <p:ext uri="{BB962C8B-B14F-4D97-AF65-F5344CB8AC3E}">
        <p14:creationId xmlns:p14="http://schemas.microsoft.com/office/powerpoint/2010/main" val="42076893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93EF0C2-EE57-40DD-B754-BF1477FAB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C792F474-145C-4D05-BC77-CBE0AD0BD590}"/>
              </a:ext>
            </a:extLst>
          </p:cNvPr>
          <p:cNvSpPr>
            <a:spLocks noGrp="1"/>
          </p:cNvSpPr>
          <p:nvPr>
            <p:ph type="subTitle" idx="1"/>
          </p:nvPr>
        </p:nvSpPr>
        <p:spPr>
          <a:xfrm>
            <a:off x="8119871" y="0"/>
            <a:ext cx="4072130" cy="6858000"/>
          </a:xfrm>
        </p:spPr>
        <p:txBody>
          <a:bodyPr anchor="ctr">
            <a:normAutofit/>
          </a:bodyPr>
          <a:lstStyle/>
          <a:p>
            <a:pPr algn="l"/>
            <a:r>
              <a:rPr lang="en-US" sz="2000" dirty="0">
                <a:solidFill>
                  <a:srgbClr val="FFFFFF"/>
                </a:solidFill>
              </a:rPr>
              <a:t> </a:t>
            </a:r>
          </a:p>
        </p:txBody>
      </p:sp>
      <p:sp>
        <p:nvSpPr>
          <p:cNvPr id="6" name="Title 3">
            <a:extLst>
              <a:ext uri="{FF2B5EF4-FFF2-40B4-BE49-F238E27FC236}">
                <a16:creationId xmlns:a16="http://schemas.microsoft.com/office/drawing/2014/main" id="{BF6B69DF-8E0E-43C6-B7C5-16676A8454F4}"/>
              </a:ext>
            </a:extLst>
          </p:cNvPr>
          <p:cNvSpPr txBox="1">
            <a:spLocks/>
          </p:cNvSpPr>
          <p:nvPr/>
        </p:nvSpPr>
        <p:spPr>
          <a:xfrm>
            <a:off x="1175657" y="1117598"/>
            <a:ext cx="6766078" cy="4927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Book Antiqua" panose="02040602050305030304" pitchFamily="18" charset="0"/>
                <a:ea typeface="+mj-ea"/>
                <a:cs typeface="+mj-cs"/>
              </a:defRPr>
            </a:lvl1pPr>
          </a:lstStyle>
          <a:p>
            <a:pPr algn="r"/>
            <a:r>
              <a:rPr lang="en-US" dirty="0"/>
              <a:t>Alternatives</a:t>
            </a:r>
          </a:p>
        </p:txBody>
      </p:sp>
      <p:sp>
        <p:nvSpPr>
          <p:cNvPr id="4" name="Title 3">
            <a:extLst>
              <a:ext uri="{FF2B5EF4-FFF2-40B4-BE49-F238E27FC236}">
                <a16:creationId xmlns:a16="http://schemas.microsoft.com/office/drawing/2014/main" id="{B221022A-F9C8-42CD-BEEF-4B5641572D6F}"/>
              </a:ext>
            </a:extLst>
          </p:cNvPr>
          <p:cNvSpPr>
            <a:spLocks noGrp="1"/>
          </p:cNvSpPr>
          <p:nvPr>
            <p:ph type="ctrTitle"/>
          </p:nvPr>
        </p:nvSpPr>
        <p:spPr>
          <a:xfrm>
            <a:off x="8119870" y="0"/>
            <a:ext cx="4072130" cy="6857999"/>
          </a:xfrm>
          <a:solidFill>
            <a:schemeClr val="accent1">
              <a:lumMod val="75000"/>
            </a:schemeClr>
          </a:solidFill>
        </p:spPr>
        <p:txBody>
          <a:bodyPr anchor="ctr">
            <a:normAutofit/>
          </a:bodyPr>
          <a:lstStyle/>
          <a:p>
            <a:pPr algn="r"/>
            <a:r>
              <a:rPr lang="en-US" dirty="0"/>
              <a:t>  </a:t>
            </a:r>
          </a:p>
        </p:txBody>
      </p:sp>
    </p:spTree>
    <p:extLst>
      <p:ext uri="{BB962C8B-B14F-4D97-AF65-F5344CB8AC3E}">
        <p14:creationId xmlns:p14="http://schemas.microsoft.com/office/powerpoint/2010/main" val="1550346178"/>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838200" y="963877"/>
            <a:ext cx="3494362" cy="4930246"/>
          </a:xfrm>
        </p:spPr>
        <p:txBody>
          <a:bodyPr>
            <a:normAutofit/>
          </a:bodyPr>
          <a:lstStyle/>
          <a:p>
            <a:pPr algn="r"/>
            <a:r>
              <a:rPr lang="en-CA" b="1" dirty="0">
                <a:solidFill>
                  <a:schemeClr val="accent1">
                    <a:lumMod val="75000"/>
                  </a:schemeClr>
                </a:solidFill>
              </a:rPr>
              <a:t>Problems with transitions</a:t>
            </a:r>
            <a:endParaRPr lang="en-CA" dirty="0">
              <a:solidFill>
                <a:schemeClr val="accent1">
                  <a:lumMod val="75000"/>
                </a:schemeClr>
              </a:solidFill>
            </a:endParaRP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p:cNvSpPr>
            <a:spLocks noGrp="1"/>
          </p:cNvSpPr>
          <p:nvPr>
            <p:ph idx="1"/>
          </p:nvPr>
        </p:nvSpPr>
        <p:spPr>
          <a:xfrm>
            <a:off x="4976031" y="963877"/>
            <a:ext cx="6377769" cy="4930246"/>
          </a:xfrm>
        </p:spPr>
        <p:txBody>
          <a:bodyPr anchor="ctr">
            <a:normAutofit/>
          </a:bodyPr>
          <a:lstStyle/>
          <a:p>
            <a:r>
              <a:rPr lang="en-CA" dirty="0"/>
              <a:t>Increased word count</a:t>
            </a:r>
          </a:p>
          <a:p>
            <a:r>
              <a:rPr lang="en-CA" dirty="0"/>
              <a:t>Repetitive structure/language</a:t>
            </a:r>
          </a:p>
          <a:p>
            <a:r>
              <a:rPr lang="en-CA" dirty="0"/>
              <a:t>Formulaic writing</a:t>
            </a:r>
          </a:p>
          <a:p>
            <a:pPr marL="0" indent="0">
              <a:buNone/>
            </a:pPr>
            <a:endParaRPr lang="en-CA" sz="2400" dirty="0"/>
          </a:p>
        </p:txBody>
      </p:sp>
    </p:spTree>
    <p:extLst>
      <p:ext uri="{BB962C8B-B14F-4D97-AF65-F5344CB8AC3E}">
        <p14:creationId xmlns:p14="http://schemas.microsoft.com/office/powerpoint/2010/main" val="10695670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Freeform: Shape 35">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8" name="Group 37">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9"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4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41"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42"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43"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44"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032EE14E-D40B-43E8-93BA-6407AF6FEAF0}"/>
              </a:ext>
            </a:extLst>
          </p:cNvPr>
          <p:cNvSpPr>
            <a:spLocks noGrp="1"/>
          </p:cNvSpPr>
          <p:nvPr>
            <p:ph type="title"/>
          </p:nvPr>
        </p:nvSpPr>
        <p:spPr>
          <a:xfrm>
            <a:off x="535020" y="685800"/>
            <a:ext cx="2780271" cy="5105400"/>
          </a:xfrm>
        </p:spPr>
        <p:txBody>
          <a:bodyPr>
            <a:normAutofit/>
          </a:bodyPr>
          <a:lstStyle/>
          <a:p>
            <a:r>
              <a:rPr lang="en-CA" sz="3400" b="1">
                <a:solidFill>
                  <a:srgbClr val="FFFFFF"/>
                </a:solidFill>
              </a:rPr>
              <a:t>Can ideas be connected without using transitional expressions?</a:t>
            </a:r>
            <a:endParaRPr lang="en-CA" sz="3400">
              <a:solidFill>
                <a:srgbClr val="FFFFFF"/>
              </a:solidFill>
            </a:endParaRPr>
          </a:p>
        </p:txBody>
      </p:sp>
      <p:graphicFrame>
        <p:nvGraphicFramePr>
          <p:cNvPr id="31" name="Content Placeholder 2">
            <a:extLst>
              <a:ext uri="{FF2B5EF4-FFF2-40B4-BE49-F238E27FC236}">
                <a16:creationId xmlns:a16="http://schemas.microsoft.com/office/drawing/2014/main" id="{AD73F16C-F0D0-4996-A777-09A960A11D54}"/>
              </a:ext>
            </a:extLst>
          </p:cNvPr>
          <p:cNvGraphicFramePr/>
          <p:nvPr>
            <p:extLst>
              <p:ext uri="{D42A27DB-BD31-4B8C-83A1-F6EECF244321}">
                <p14:modId xmlns:p14="http://schemas.microsoft.com/office/powerpoint/2010/main" val="1688086247"/>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25111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B02-F2A6-4B3E-8618-BFCFDC3CD11A}"/>
              </a:ext>
            </a:extLst>
          </p:cNvPr>
          <p:cNvSpPr>
            <a:spLocks noGrp="1"/>
          </p:cNvSpPr>
          <p:nvPr>
            <p:ph type="title"/>
          </p:nvPr>
        </p:nvSpPr>
        <p:spPr>
          <a:xfrm>
            <a:off x="6109498" y="908344"/>
            <a:ext cx="5244301" cy="1538130"/>
          </a:xfrm>
        </p:spPr>
        <p:txBody>
          <a:bodyPr>
            <a:normAutofit/>
          </a:bodyPr>
          <a:lstStyle/>
          <a:p>
            <a:r>
              <a:rPr lang="en-US" b="1" dirty="0"/>
              <a:t>Repetition</a:t>
            </a:r>
            <a:r>
              <a:rPr lang="en-US" dirty="0"/>
              <a:t> </a:t>
            </a:r>
          </a:p>
        </p:txBody>
      </p:sp>
      <p:pic>
        <p:nvPicPr>
          <p:cNvPr id="7" name="Graphic 6" descr="Volume">
            <a:extLst>
              <a:ext uri="{FF2B5EF4-FFF2-40B4-BE49-F238E27FC236}">
                <a16:creationId xmlns:a16="http://schemas.microsoft.com/office/drawing/2014/main" id="{BB4F483C-3411-46B3-84B6-83C72CB5E54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80173" y="1790732"/>
            <a:ext cx="3267942" cy="3267942"/>
          </a:xfrm>
          <a:prstGeom prst="rect">
            <a:avLst/>
          </a:prstGeom>
        </p:spPr>
      </p:pic>
      <p:sp>
        <p:nvSpPr>
          <p:cNvPr id="3" name="Content Placeholder 2">
            <a:extLst>
              <a:ext uri="{FF2B5EF4-FFF2-40B4-BE49-F238E27FC236}">
                <a16:creationId xmlns:a16="http://schemas.microsoft.com/office/drawing/2014/main" id="{871607A3-2831-4472-A999-DBE1651F91E2}"/>
              </a:ext>
            </a:extLst>
          </p:cNvPr>
          <p:cNvSpPr>
            <a:spLocks noGrp="1"/>
          </p:cNvSpPr>
          <p:nvPr>
            <p:ph idx="1"/>
          </p:nvPr>
        </p:nvSpPr>
        <p:spPr>
          <a:xfrm>
            <a:off x="5911158" y="2706865"/>
            <a:ext cx="5383652" cy="3470097"/>
          </a:xfrm>
        </p:spPr>
        <p:txBody>
          <a:bodyPr>
            <a:normAutofit/>
          </a:bodyPr>
          <a:lstStyle/>
          <a:p>
            <a:pPr marL="0" indent="0">
              <a:buNone/>
            </a:pPr>
            <a:r>
              <a:rPr lang="en-US" sz="2400" dirty="0"/>
              <a:t>This creates a chorus that aligns text.</a:t>
            </a:r>
          </a:p>
          <a:p>
            <a:pPr marL="0" indent="0">
              <a:buNone/>
            </a:pPr>
            <a:endParaRPr lang="en-US" sz="2400" dirty="0"/>
          </a:p>
          <a:p>
            <a:pPr marL="0" indent="0">
              <a:buNone/>
            </a:pPr>
            <a:r>
              <a:rPr lang="en-US" sz="2400" dirty="0"/>
              <a:t>This approach is more common when speaking</a:t>
            </a:r>
          </a:p>
        </p:txBody>
      </p:sp>
      <p:sp>
        <p:nvSpPr>
          <p:cNvPr id="4" name="Rectangle 3">
            <a:extLst>
              <a:ext uri="{FF2B5EF4-FFF2-40B4-BE49-F238E27FC236}">
                <a16:creationId xmlns:a16="http://schemas.microsoft.com/office/drawing/2014/main" id="{7F882E9C-903C-42E6-8142-D36003F0AB46}"/>
              </a:ext>
            </a:extLst>
          </p:cNvPr>
          <p:cNvSpPr/>
          <p:nvPr/>
        </p:nvSpPr>
        <p:spPr>
          <a:xfrm>
            <a:off x="752858" y="744469"/>
            <a:ext cx="3275668" cy="387214"/>
          </a:xfrm>
          <a:prstGeom prst="rect">
            <a:avLst/>
          </a:prstGeom>
          <a:solidFill>
            <a:schemeClr val="accent1">
              <a:lumMod val="50000"/>
            </a:schemeClr>
          </a:solidFill>
          <a:ln>
            <a:solidFill>
              <a:srgbClr val="345D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76EDD40-5C86-4703-AD2B-BC32F485EE15}"/>
              </a:ext>
            </a:extLst>
          </p:cNvPr>
          <p:cNvSpPr/>
          <p:nvPr/>
        </p:nvSpPr>
        <p:spPr>
          <a:xfrm>
            <a:off x="2198929" y="5706926"/>
            <a:ext cx="3275668" cy="3872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F0E3447-0397-4B63-BA7E-58A24D1ED70D}"/>
              </a:ext>
            </a:extLst>
          </p:cNvPr>
          <p:cNvSpPr/>
          <p:nvPr/>
        </p:nvSpPr>
        <p:spPr>
          <a:xfrm rot="16200000">
            <a:off x="-1166189" y="2827392"/>
            <a:ext cx="4237818" cy="399722"/>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72694AF-910D-43F9-B854-C4297E870D9B}"/>
              </a:ext>
            </a:extLst>
          </p:cNvPr>
          <p:cNvSpPr/>
          <p:nvPr/>
        </p:nvSpPr>
        <p:spPr>
          <a:xfrm rot="16200000">
            <a:off x="3077068" y="3675871"/>
            <a:ext cx="4408489" cy="411565"/>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36831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1B3055"/>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 black-and-white image of the Reverend Dr. Martin Luther King  Jr.  &#10;Image from https://smileshinelove.files.wordpress.com/2013/03/martin-luther-king3.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b="16130"/>
          <a:stretch/>
        </p:blipFill>
        <p:spPr bwMode="auto">
          <a:xfrm>
            <a:off x="345287" y="321733"/>
            <a:ext cx="7034752" cy="393339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62537" y="321734"/>
            <a:ext cx="4207730" cy="6214532"/>
          </a:xfrm>
          <a:solidFill>
            <a:srgbClr val="404040"/>
          </a:solidFill>
        </p:spPr>
        <p:txBody>
          <a:bodyPr vert="horz" lIns="91440" tIns="45720" rIns="91440" bIns="45720" rtlCol="0" anchor="ctr">
            <a:normAutofit/>
          </a:bodyPr>
          <a:lstStyle/>
          <a:p>
            <a:pPr marL="0" indent="0" algn="ctr">
              <a:buNone/>
            </a:pPr>
            <a:r>
              <a:rPr lang="en-US" sz="4400" b="1" dirty="0">
                <a:solidFill>
                  <a:srgbClr val="FFC000"/>
                </a:solidFill>
              </a:rPr>
              <a:t>Martin Luther King Jr.</a:t>
            </a:r>
          </a:p>
          <a:p>
            <a:pPr marL="0" indent="0">
              <a:buNone/>
            </a:pPr>
            <a:r>
              <a:rPr lang="en-US" sz="4400" b="1" dirty="0">
                <a:solidFill>
                  <a:srgbClr val="FFC000"/>
                </a:solidFill>
              </a:rPr>
              <a:t> </a:t>
            </a:r>
            <a:endParaRPr lang="en-US" sz="4800" b="1" dirty="0">
              <a:solidFill>
                <a:srgbClr val="FFC000"/>
              </a:solidFill>
            </a:endParaRPr>
          </a:p>
          <a:p>
            <a:pPr marL="0" indent="0">
              <a:buNone/>
            </a:pPr>
            <a:r>
              <a:rPr lang="en-US" sz="3200" dirty="0">
                <a:solidFill>
                  <a:schemeClr val="bg1"/>
                </a:solidFill>
              </a:rPr>
              <a:t>“I have a dream.”</a:t>
            </a:r>
          </a:p>
          <a:p>
            <a:pPr marL="0" indent="0">
              <a:buNone/>
            </a:pPr>
            <a:endParaRPr lang="en-US" sz="3200" dirty="0">
              <a:solidFill>
                <a:schemeClr val="bg1"/>
              </a:solidFill>
            </a:endParaRPr>
          </a:p>
          <a:p>
            <a:pPr marL="0" indent="0">
              <a:buNone/>
            </a:pPr>
            <a:r>
              <a:rPr lang="en-US" sz="3200" dirty="0">
                <a:solidFill>
                  <a:schemeClr val="bg1"/>
                </a:solidFill>
              </a:rPr>
              <a:t>“We shall overcome.”</a:t>
            </a:r>
          </a:p>
          <a:p>
            <a:pPr marL="0" indent="0">
              <a:buNone/>
            </a:pPr>
            <a:endParaRPr lang="en-US" sz="4000" dirty="0">
              <a:solidFill>
                <a:schemeClr val="bg1"/>
              </a:solidFill>
            </a:endParaRPr>
          </a:p>
        </p:txBody>
      </p:sp>
    </p:spTree>
    <p:extLst>
      <p:ext uri="{BB962C8B-B14F-4D97-AF65-F5344CB8AC3E}">
        <p14:creationId xmlns:p14="http://schemas.microsoft.com/office/powerpoint/2010/main" val="38994911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1B3055"/>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 black-and-white image of author Kurt Vonnegut. &#10;&#10;Image from https://www.bing.com/th?id=OIP.Z42n7bJ7CaZRctPGcymCygHaEt&amp;pid=Api&amp;rs=1&amp;p=0">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4694" b="9369"/>
          <a:stretch/>
        </p:blipFill>
        <p:spPr bwMode="auto">
          <a:xfrm>
            <a:off x="321732" y="321733"/>
            <a:ext cx="7058306" cy="385191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lgn="ctr">
              <a:buNone/>
            </a:pPr>
            <a:r>
              <a:rPr lang="en-US" sz="4000" b="1" dirty="0">
                <a:solidFill>
                  <a:srgbClr val="FFC000"/>
                </a:solidFill>
              </a:rPr>
              <a:t>Kurt Vonnegut</a:t>
            </a:r>
          </a:p>
          <a:p>
            <a:pPr marL="0" indent="0">
              <a:buNone/>
            </a:pPr>
            <a:endParaRPr lang="en-US" sz="4000" dirty="0">
              <a:solidFill>
                <a:schemeClr val="bg1"/>
              </a:solidFill>
            </a:endParaRPr>
          </a:p>
          <a:p>
            <a:pPr marL="0" indent="0">
              <a:buNone/>
            </a:pPr>
            <a:endParaRPr lang="en-US" sz="4000" dirty="0">
              <a:solidFill>
                <a:schemeClr val="bg1"/>
              </a:solidFill>
            </a:endParaRPr>
          </a:p>
          <a:p>
            <a:pPr marL="0" indent="0">
              <a:buNone/>
            </a:pPr>
            <a:r>
              <a:rPr lang="en-US" sz="4000" dirty="0">
                <a:solidFill>
                  <a:schemeClr val="bg1"/>
                </a:solidFill>
              </a:rPr>
              <a:t>“So it goes…”</a:t>
            </a:r>
          </a:p>
          <a:p>
            <a:pPr marL="0" indent="0">
              <a:buNone/>
            </a:pPr>
            <a:endParaRPr lang="en-US" sz="4000" dirty="0">
              <a:solidFill>
                <a:schemeClr val="bg1"/>
              </a:solidFill>
            </a:endParaRPr>
          </a:p>
          <a:p>
            <a:pPr marL="0" indent="0">
              <a:buNone/>
            </a:pPr>
            <a:endParaRPr lang="en-US" sz="4000" dirty="0">
              <a:solidFill>
                <a:schemeClr val="bg1"/>
              </a:solidFill>
            </a:endParaRPr>
          </a:p>
          <a:p>
            <a:pPr marL="0" indent="0">
              <a:buNone/>
            </a:pPr>
            <a:endParaRPr lang="en-US" sz="4000" dirty="0">
              <a:solidFill>
                <a:schemeClr val="bg1"/>
              </a:solidFill>
            </a:endParaRPr>
          </a:p>
          <a:p>
            <a:pPr marL="0" indent="0">
              <a:buNone/>
            </a:pPr>
            <a:endParaRPr lang="en-US" sz="4000" dirty="0">
              <a:solidFill>
                <a:schemeClr val="bg1"/>
              </a:solidFill>
            </a:endParaRPr>
          </a:p>
          <a:p>
            <a:pPr marL="0" indent="0">
              <a:buNone/>
            </a:pPr>
            <a:endParaRPr lang="en-US" sz="4000" dirty="0">
              <a:solidFill>
                <a:schemeClr val="bg1"/>
              </a:solidFill>
            </a:endParaRPr>
          </a:p>
        </p:txBody>
      </p:sp>
    </p:spTree>
    <p:extLst>
      <p:ext uri="{BB962C8B-B14F-4D97-AF65-F5344CB8AC3E}">
        <p14:creationId xmlns:p14="http://schemas.microsoft.com/office/powerpoint/2010/main" val="37933038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7058306" cy="1964266"/>
          </a:xfrm>
          <a:solidFill>
            <a:srgbClr val="1B3055"/>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 black-and-white photograph of Barack Obama.&#10;&#10;Image from http://finalcutassistant.info/wp-content/uploads/2017/12/barack-obama-black-and-white-picture-barack-obama-black-and-white-picture-lovely-obama-and-bill-simmons-the-gq-interview.jpg">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r="-36" b="18288"/>
          <a:stretch/>
        </p:blipFill>
        <p:spPr bwMode="auto">
          <a:xfrm>
            <a:off x="321733" y="321733"/>
            <a:ext cx="7058306" cy="384286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7656723" y="321733"/>
            <a:ext cx="4207730"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lgn="ctr">
              <a:buNone/>
            </a:pPr>
            <a:r>
              <a:rPr lang="en-US" sz="4000" b="1" dirty="0">
                <a:solidFill>
                  <a:srgbClr val="FFC000"/>
                </a:solidFill>
              </a:rPr>
              <a:t>Barack Obama</a:t>
            </a:r>
          </a:p>
          <a:p>
            <a:pPr marL="0" indent="0">
              <a:buNone/>
            </a:pPr>
            <a:endParaRPr lang="en-US" sz="4000" b="1" dirty="0">
              <a:solidFill>
                <a:srgbClr val="FFC000"/>
              </a:solidFill>
            </a:endParaRPr>
          </a:p>
          <a:p>
            <a:pPr marL="0" indent="0">
              <a:buNone/>
            </a:pPr>
            <a:endParaRPr lang="en-US" sz="4000" b="1" dirty="0">
              <a:solidFill>
                <a:schemeClr val="bg1"/>
              </a:solidFill>
            </a:endParaRPr>
          </a:p>
          <a:p>
            <a:pPr marL="0" indent="0">
              <a:buNone/>
            </a:pPr>
            <a:r>
              <a:rPr lang="en-US" sz="4000" b="1" dirty="0">
                <a:solidFill>
                  <a:schemeClr val="bg1"/>
                </a:solidFill>
              </a:rPr>
              <a:t>“Yes we can.”</a:t>
            </a:r>
          </a:p>
          <a:p>
            <a:pPr marL="0" indent="0">
              <a:buNone/>
            </a:pPr>
            <a:endParaRPr lang="en-US" sz="4000" b="1" dirty="0">
              <a:solidFill>
                <a:schemeClr val="bg1"/>
              </a:solidFill>
            </a:endParaRPr>
          </a:p>
          <a:p>
            <a:pPr marL="0" indent="0">
              <a:buNone/>
            </a:pPr>
            <a:endParaRPr lang="en-US" sz="4000" b="1" dirty="0">
              <a:solidFill>
                <a:schemeClr val="bg1"/>
              </a:solidFill>
            </a:endParaRPr>
          </a:p>
          <a:p>
            <a:pPr marL="0" indent="0">
              <a:buNone/>
            </a:pPr>
            <a:endParaRPr lang="en-US" sz="4000" b="1" dirty="0">
              <a:solidFill>
                <a:schemeClr val="bg1"/>
              </a:solidFill>
            </a:endParaRPr>
          </a:p>
          <a:p>
            <a:pPr marL="0" indent="0">
              <a:buNone/>
            </a:pPr>
            <a:endParaRPr lang="en-US" sz="4000" b="1" dirty="0">
              <a:solidFill>
                <a:schemeClr val="bg1"/>
              </a:solidFill>
            </a:endParaRPr>
          </a:p>
          <a:p>
            <a:pPr marL="0" indent="0">
              <a:buNone/>
            </a:pPr>
            <a:endParaRPr lang="en-US" sz="4000" b="1" dirty="0">
              <a:solidFill>
                <a:schemeClr val="bg1"/>
              </a:solidFill>
            </a:endParaRPr>
          </a:p>
        </p:txBody>
      </p:sp>
    </p:spTree>
    <p:extLst>
      <p:ext uri="{BB962C8B-B14F-4D97-AF65-F5344CB8AC3E}">
        <p14:creationId xmlns:p14="http://schemas.microsoft.com/office/powerpoint/2010/main" val="16757260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B02-F2A6-4B3E-8618-BFCFDC3CD11A}"/>
              </a:ext>
            </a:extLst>
          </p:cNvPr>
          <p:cNvSpPr>
            <a:spLocks noGrp="1"/>
          </p:cNvSpPr>
          <p:nvPr>
            <p:ph type="title"/>
          </p:nvPr>
        </p:nvSpPr>
        <p:spPr>
          <a:xfrm>
            <a:off x="6109498" y="908344"/>
            <a:ext cx="5244301" cy="1538130"/>
          </a:xfrm>
        </p:spPr>
        <p:txBody>
          <a:bodyPr>
            <a:normAutofit/>
          </a:bodyPr>
          <a:lstStyle/>
          <a:p>
            <a:r>
              <a:rPr lang="en-US" b="1" dirty="0"/>
              <a:t>Pronouns</a:t>
            </a:r>
          </a:p>
        </p:txBody>
      </p:sp>
      <p:sp>
        <p:nvSpPr>
          <p:cNvPr id="3" name="Content Placeholder 2">
            <a:extLst>
              <a:ext uri="{FF2B5EF4-FFF2-40B4-BE49-F238E27FC236}">
                <a16:creationId xmlns:a16="http://schemas.microsoft.com/office/drawing/2014/main" id="{871607A3-2831-4472-A999-DBE1651F91E2}"/>
              </a:ext>
            </a:extLst>
          </p:cNvPr>
          <p:cNvSpPr>
            <a:spLocks noGrp="1"/>
          </p:cNvSpPr>
          <p:nvPr>
            <p:ph idx="1"/>
          </p:nvPr>
        </p:nvSpPr>
        <p:spPr>
          <a:xfrm>
            <a:off x="5911158" y="2706865"/>
            <a:ext cx="5383652" cy="3470097"/>
          </a:xfrm>
        </p:spPr>
        <p:txBody>
          <a:bodyPr>
            <a:normAutofit/>
          </a:bodyPr>
          <a:lstStyle/>
          <a:p>
            <a:pPr marL="0" indent="0">
              <a:buNone/>
            </a:pPr>
            <a:r>
              <a:rPr lang="en-US" sz="2400" dirty="0">
                <a:solidFill>
                  <a:srgbClr val="000000"/>
                </a:solidFill>
              </a:rPr>
              <a:t>When used effectively, pronouns can call back to the ideas, peoples, and things recently discussed and link them to new ideas. </a:t>
            </a:r>
          </a:p>
        </p:txBody>
      </p:sp>
      <p:sp>
        <p:nvSpPr>
          <p:cNvPr id="4" name="Rectangle 3">
            <a:extLst>
              <a:ext uri="{FF2B5EF4-FFF2-40B4-BE49-F238E27FC236}">
                <a16:creationId xmlns:a16="http://schemas.microsoft.com/office/drawing/2014/main" id="{7F882E9C-903C-42E6-8142-D36003F0AB46}"/>
              </a:ext>
            </a:extLst>
          </p:cNvPr>
          <p:cNvSpPr/>
          <p:nvPr/>
        </p:nvSpPr>
        <p:spPr>
          <a:xfrm>
            <a:off x="752858" y="744469"/>
            <a:ext cx="3275668" cy="387214"/>
          </a:xfrm>
          <a:prstGeom prst="rect">
            <a:avLst/>
          </a:prstGeom>
          <a:solidFill>
            <a:schemeClr val="accent1">
              <a:lumMod val="50000"/>
            </a:schemeClr>
          </a:solidFill>
          <a:ln>
            <a:solidFill>
              <a:srgbClr val="345D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76EDD40-5C86-4703-AD2B-BC32F485EE15}"/>
              </a:ext>
            </a:extLst>
          </p:cNvPr>
          <p:cNvSpPr/>
          <p:nvPr/>
        </p:nvSpPr>
        <p:spPr>
          <a:xfrm>
            <a:off x="2198929" y="5706926"/>
            <a:ext cx="3275668" cy="3872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F0E3447-0397-4B63-BA7E-58A24D1ED70D}"/>
              </a:ext>
            </a:extLst>
          </p:cNvPr>
          <p:cNvSpPr/>
          <p:nvPr/>
        </p:nvSpPr>
        <p:spPr>
          <a:xfrm rot="16200000">
            <a:off x="-1166189" y="2827392"/>
            <a:ext cx="4237818" cy="399722"/>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72694AF-910D-43F9-B854-C4297E870D9B}"/>
              </a:ext>
            </a:extLst>
          </p:cNvPr>
          <p:cNvSpPr/>
          <p:nvPr/>
        </p:nvSpPr>
        <p:spPr>
          <a:xfrm rot="16200000">
            <a:off x="3077068" y="3675871"/>
            <a:ext cx="4408489" cy="411565"/>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374D64A-CCB8-4350-B7DB-A9F6C9AE1954}"/>
              </a:ext>
            </a:extLst>
          </p:cNvPr>
          <p:cNvSpPr txBox="1"/>
          <p:nvPr/>
        </p:nvSpPr>
        <p:spPr>
          <a:xfrm rot="20908147">
            <a:off x="1212710" y="1320332"/>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This</a:t>
            </a:r>
          </a:p>
        </p:txBody>
      </p:sp>
      <p:sp>
        <p:nvSpPr>
          <p:cNvPr id="11" name="TextBox 10">
            <a:extLst>
              <a:ext uri="{FF2B5EF4-FFF2-40B4-BE49-F238E27FC236}">
                <a16:creationId xmlns:a16="http://schemas.microsoft.com/office/drawing/2014/main" id="{C50FE793-704B-4EAD-BC4A-9F755F89241F}"/>
              </a:ext>
            </a:extLst>
          </p:cNvPr>
          <p:cNvSpPr txBox="1"/>
          <p:nvPr/>
        </p:nvSpPr>
        <p:spPr>
          <a:xfrm rot="1090547">
            <a:off x="2957864" y="1422758"/>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They</a:t>
            </a:r>
          </a:p>
        </p:txBody>
      </p:sp>
      <p:sp>
        <p:nvSpPr>
          <p:cNvPr id="12" name="TextBox 11">
            <a:extLst>
              <a:ext uri="{FF2B5EF4-FFF2-40B4-BE49-F238E27FC236}">
                <a16:creationId xmlns:a16="http://schemas.microsoft.com/office/drawing/2014/main" id="{88D748D8-28DB-4EE5-AE05-4094A826C49E}"/>
              </a:ext>
            </a:extLst>
          </p:cNvPr>
          <p:cNvSpPr txBox="1"/>
          <p:nvPr/>
        </p:nvSpPr>
        <p:spPr>
          <a:xfrm rot="20602706">
            <a:off x="1253947" y="2037983"/>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Them</a:t>
            </a:r>
          </a:p>
        </p:txBody>
      </p:sp>
      <p:sp>
        <p:nvSpPr>
          <p:cNvPr id="13" name="TextBox 12">
            <a:extLst>
              <a:ext uri="{FF2B5EF4-FFF2-40B4-BE49-F238E27FC236}">
                <a16:creationId xmlns:a16="http://schemas.microsoft.com/office/drawing/2014/main" id="{99AC37AC-0ECF-4E37-9738-8068BD0DFA52}"/>
              </a:ext>
            </a:extLst>
          </p:cNvPr>
          <p:cNvSpPr txBox="1"/>
          <p:nvPr/>
        </p:nvSpPr>
        <p:spPr>
          <a:xfrm rot="20946261">
            <a:off x="2919735" y="2209861"/>
            <a:ext cx="1817182"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She</a:t>
            </a:r>
          </a:p>
        </p:txBody>
      </p:sp>
      <p:sp>
        <p:nvSpPr>
          <p:cNvPr id="14" name="TextBox 13">
            <a:extLst>
              <a:ext uri="{FF2B5EF4-FFF2-40B4-BE49-F238E27FC236}">
                <a16:creationId xmlns:a16="http://schemas.microsoft.com/office/drawing/2014/main" id="{8B2BC47E-C8B2-4FD5-9EF3-49932D6B782F}"/>
              </a:ext>
            </a:extLst>
          </p:cNvPr>
          <p:cNvSpPr txBox="1"/>
          <p:nvPr/>
        </p:nvSpPr>
        <p:spPr>
          <a:xfrm rot="740423">
            <a:off x="1142591" y="2908005"/>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Her</a:t>
            </a:r>
          </a:p>
        </p:txBody>
      </p:sp>
      <p:sp>
        <p:nvSpPr>
          <p:cNvPr id="18" name="TextBox 17">
            <a:extLst>
              <a:ext uri="{FF2B5EF4-FFF2-40B4-BE49-F238E27FC236}">
                <a16:creationId xmlns:a16="http://schemas.microsoft.com/office/drawing/2014/main" id="{A7845B84-E8DC-4029-841E-C0D78408DA2B}"/>
              </a:ext>
            </a:extLst>
          </p:cNvPr>
          <p:cNvSpPr txBox="1"/>
          <p:nvPr/>
        </p:nvSpPr>
        <p:spPr>
          <a:xfrm rot="755049">
            <a:off x="2978459" y="2959025"/>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That</a:t>
            </a:r>
          </a:p>
        </p:txBody>
      </p:sp>
      <p:sp>
        <p:nvSpPr>
          <p:cNvPr id="19" name="TextBox 18">
            <a:extLst>
              <a:ext uri="{FF2B5EF4-FFF2-40B4-BE49-F238E27FC236}">
                <a16:creationId xmlns:a16="http://schemas.microsoft.com/office/drawing/2014/main" id="{383D95A1-344B-4428-9128-53490628EAF8}"/>
              </a:ext>
            </a:extLst>
          </p:cNvPr>
          <p:cNvSpPr txBox="1"/>
          <p:nvPr/>
        </p:nvSpPr>
        <p:spPr>
          <a:xfrm rot="21336280">
            <a:off x="1309465" y="3646448"/>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It</a:t>
            </a:r>
          </a:p>
        </p:txBody>
      </p:sp>
      <p:sp>
        <p:nvSpPr>
          <p:cNvPr id="20" name="TextBox 19">
            <a:extLst>
              <a:ext uri="{FF2B5EF4-FFF2-40B4-BE49-F238E27FC236}">
                <a16:creationId xmlns:a16="http://schemas.microsoft.com/office/drawing/2014/main" id="{7460C1DD-A9D3-4EC6-95E0-6C70DCB63A91}"/>
              </a:ext>
            </a:extLst>
          </p:cNvPr>
          <p:cNvSpPr txBox="1"/>
          <p:nvPr/>
        </p:nvSpPr>
        <p:spPr>
          <a:xfrm rot="21232567">
            <a:off x="3209759" y="3840914"/>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He</a:t>
            </a:r>
          </a:p>
        </p:txBody>
      </p:sp>
      <p:sp>
        <p:nvSpPr>
          <p:cNvPr id="21" name="TextBox 20">
            <a:extLst>
              <a:ext uri="{FF2B5EF4-FFF2-40B4-BE49-F238E27FC236}">
                <a16:creationId xmlns:a16="http://schemas.microsoft.com/office/drawing/2014/main" id="{AAB1F9BB-6992-4CB1-9A92-313AEE04CD48}"/>
              </a:ext>
            </a:extLst>
          </p:cNvPr>
          <p:cNvSpPr txBox="1"/>
          <p:nvPr/>
        </p:nvSpPr>
        <p:spPr>
          <a:xfrm rot="20889284">
            <a:off x="1132564" y="5085034"/>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Him</a:t>
            </a:r>
          </a:p>
        </p:txBody>
      </p:sp>
      <p:sp>
        <p:nvSpPr>
          <p:cNvPr id="22" name="TextBox 21">
            <a:extLst>
              <a:ext uri="{FF2B5EF4-FFF2-40B4-BE49-F238E27FC236}">
                <a16:creationId xmlns:a16="http://schemas.microsoft.com/office/drawing/2014/main" id="{5822EE3F-332B-4948-BDD1-B8BAD43E134A}"/>
              </a:ext>
            </a:extLst>
          </p:cNvPr>
          <p:cNvSpPr txBox="1"/>
          <p:nvPr/>
        </p:nvSpPr>
        <p:spPr>
          <a:xfrm rot="162201">
            <a:off x="1142590" y="4373709"/>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Who</a:t>
            </a:r>
          </a:p>
        </p:txBody>
      </p:sp>
      <p:sp>
        <p:nvSpPr>
          <p:cNvPr id="23" name="TextBox 22">
            <a:extLst>
              <a:ext uri="{FF2B5EF4-FFF2-40B4-BE49-F238E27FC236}">
                <a16:creationId xmlns:a16="http://schemas.microsoft.com/office/drawing/2014/main" id="{2775439F-7472-439E-B523-4A037D39C274}"/>
              </a:ext>
            </a:extLst>
          </p:cNvPr>
          <p:cNvSpPr txBox="1"/>
          <p:nvPr/>
        </p:nvSpPr>
        <p:spPr>
          <a:xfrm rot="1083991">
            <a:off x="3217579" y="4773022"/>
            <a:ext cx="1819746" cy="646331"/>
          </a:xfrm>
          <a:prstGeom prst="rect">
            <a:avLst/>
          </a:prstGeom>
          <a:noFill/>
          <a:ln w="12700">
            <a:solidFill>
              <a:srgbClr val="345DA6"/>
            </a:solidFill>
          </a:ln>
        </p:spPr>
        <p:txBody>
          <a:bodyPr wrap="square" rtlCol="0" anchor="ctr">
            <a:spAutoFit/>
          </a:bodyPr>
          <a:lstStyle/>
          <a:p>
            <a:pPr algn="ctr"/>
            <a:r>
              <a:rPr lang="en-US" sz="3600" b="1" dirty="0">
                <a:solidFill>
                  <a:srgbClr val="345DA6"/>
                </a:solidFill>
                <a:latin typeface="Book Antiqua" panose="02040602050305030304" pitchFamily="18" charset="0"/>
              </a:rPr>
              <a:t>Whom</a:t>
            </a:r>
          </a:p>
        </p:txBody>
      </p:sp>
    </p:spTree>
    <p:extLst>
      <p:ext uri="{BB962C8B-B14F-4D97-AF65-F5344CB8AC3E}">
        <p14:creationId xmlns:p14="http://schemas.microsoft.com/office/powerpoint/2010/main" val="40100623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733" y="4571999"/>
            <a:ext cx="5123814" cy="1964266"/>
          </a:xfrm>
          <a:solidFill>
            <a:srgbClr val="1B3055"/>
          </a:solidFill>
        </p:spPr>
        <p:txBody>
          <a:bodyPr vert="horz" lIns="91440" tIns="45720" rIns="91440" bIns="45720" rtlCol="0" anchor="ctr">
            <a:normAutofit/>
          </a:bodyPr>
          <a:lstStyle/>
          <a:p>
            <a:pPr algn="r"/>
            <a:r>
              <a:rPr lang="en-US" sz="6000" b="1" dirty="0">
                <a:solidFill>
                  <a:srgbClr val="FFFFFF"/>
                </a:solidFill>
              </a:rPr>
              <a:t>Example</a:t>
            </a:r>
            <a:endParaRPr lang="en-US" b="1" dirty="0">
              <a:solidFill>
                <a:srgbClr val="FFFFFF"/>
              </a:solidFill>
            </a:endParaRPr>
          </a:p>
        </p:txBody>
      </p:sp>
      <p:pic>
        <p:nvPicPr>
          <p:cNvPr id="1026" name="Picture 2" descr="A GIF of Catwoman (played b Julie Newmar circa the 1960s) driving the Batmobile down the streets of Gotham. &#10;GIF from https://s-media-cache-ak0.pinimg.com/originals/e7/27/12/e7271266383ef2c3de5107331bb7a2f4.gif">
            <a:extLst>
              <a:ext uri="{FF2B5EF4-FFF2-40B4-BE49-F238E27FC236}">
                <a16:creationId xmlns:a16="http://schemas.microsoft.com/office/drawing/2014/main" id="{14437F6F-D593-4EF3-95ED-EEE869CFF5C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321733" y="321733"/>
            <a:ext cx="5123814" cy="384286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5758004" y="321733"/>
            <a:ext cx="6106449" cy="6214532"/>
          </a:xfrm>
          <a:solidFill>
            <a:srgbClr val="404040"/>
          </a:solidFill>
        </p:spPr>
        <p:txBody>
          <a:bodyPr vert="horz" lIns="91440" tIns="45720" rIns="91440" bIns="45720" rtlCol="0" anchor="ctr">
            <a:normAutofit/>
          </a:bodyPr>
          <a:lstStyle/>
          <a:p>
            <a:pPr marL="0" indent="0">
              <a:buNone/>
            </a:pPr>
            <a:endParaRPr lang="en-US" sz="4000" b="1" dirty="0">
              <a:solidFill>
                <a:srgbClr val="FFC000"/>
              </a:solidFill>
            </a:endParaRPr>
          </a:p>
          <a:p>
            <a:pPr marL="0" indent="0">
              <a:buNone/>
            </a:pPr>
            <a:r>
              <a:rPr lang="en-CA" sz="4000" dirty="0">
                <a:solidFill>
                  <a:srgbClr val="FFFFFF"/>
                </a:solidFill>
              </a:rPr>
              <a:t>After </a:t>
            </a:r>
            <a:r>
              <a:rPr lang="en-CA" sz="4000" dirty="0" err="1">
                <a:solidFill>
                  <a:srgbClr val="FFFFFF"/>
                </a:solidFill>
              </a:rPr>
              <a:t>Catwoman</a:t>
            </a:r>
            <a:r>
              <a:rPr lang="en-CA" sz="4000" dirty="0">
                <a:solidFill>
                  <a:srgbClr val="FFFFFF"/>
                </a:solidFill>
              </a:rPr>
              <a:t> rescued Batman, </a:t>
            </a:r>
            <a:r>
              <a:rPr lang="en-CA" sz="4000" b="1" dirty="0">
                <a:solidFill>
                  <a:srgbClr val="FFC000"/>
                </a:solidFill>
              </a:rPr>
              <a:t>he </a:t>
            </a:r>
            <a:r>
              <a:rPr lang="en-CA" sz="4000" dirty="0">
                <a:solidFill>
                  <a:srgbClr val="FFFFFF"/>
                </a:solidFill>
              </a:rPr>
              <a:t>tried to arrest </a:t>
            </a:r>
            <a:r>
              <a:rPr lang="en-CA" sz="4000" b="1" dirty="0">
                <a:solidFill>
                  <a:srgbClr val="FFC000"/>
                </a:solidFill>
              </a:rPr>
              <a:t>her</a:t>
            </a:r>
            <a:r>
              <a:rPr lang="en-CA" sz="4000" dirty="0">
                <a:solidFill>
                  <a:srgbClr val="FFFFFF"/>
                </a:solidFill>
              </a:rPr>
              <a:t>. </a:t>
            </a:r>
            <a:r>
              <a:rPr lang="en-CA" sz="4000" b="1" dirty="0">
                <a:solidFill>
                  <a:srgbClr val="FFC000"/>
                </a:solidFill>
              </a:rPr>
              <a:t>That </a:t>
            </a:r>
            <a:r>
              <a:rPr lang="en-CA" sz="4000" dirty="0">
                <a:solidFill>
                  <a:srgbClr val="FFFFFF"/>
                </a:solidFill>
              </a:rPr>
              <a:t>was the last time </a:t>
            </a:r>
            <a:r>
              <a:rPr lang="en-CA" sz="4000" b="1" dirty="0">
                <a:solidFill>
                  <a:srgbClr val="FFC000"/>
                </a:solidFill>
              </a:rPr>
              <a:t>she </a:t>
            </a:r>
            <a:r>
              <a:rPr lang="en-CA" sz="4000" dirty="0">
                <a:solidFill>
                  <a:srgbClr val="FFFFFF"/>
                </a:solidFill>
              </a:rPr>
              <a:t>would ever help </a:t>
            </a:r>
            <a:r>
              <a:rPr lang="en-CA" sz="4000" b="1" dirty="0">
                <a:solidFill>
                  <a:srgbClr val="FFC000"/>
                </a:solidFill>
              </a:rPr>
              <a:t>him</a:t>
            </a:r>
            <a:r>
              <a:rPr lang="en-CA" sz="4000" dirty="0">
                <a:solidFill>
                  <a:srgbClr val="FFFFFF"/>
                </a:solidFill>
              </a:rPr>
              <a:t>.</a:t>
            </a:r>
          </a:p>
          <a:p>
            <a:pPr marL="0" indent="0">
              <a:buNone/>
            </a:pPr>
            <a:endParaRPr lang="en-CA" sz="4000" dirty="0">
              <a:solidFill>
                <a:srgbClr val="FFFFFF"/>
              </a:solidFill>
            </a:endParaRPr>
          </a:p>
        </p:txBody>
      </p:sp>
    </p:spTree>
    <p:extLst>
      <p:ext uri="{BB962C8B-B14F-4D97-AF65-F5344CB8AC3E}">
        <p14:creationId xmlns:p14="http://schemas.microsoft.com/office/powerpoint/2010/main" val="1333027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21022A-F9C8-42CD-BEEF-4B5641572D6F}"/>
              </a:ext>
            </a:extLst>
          </p:cNvPr>
          <p:cNvSpPr>
            <a:spLocks noGrp="1"/>
          </p:cNvSpPr>
          <p:nvPr>
            <p:ph type="ctrTitle"/>
          </p:nvPr>
        </p:nvSpPr>
        <p:spPr>
          <a:xfrm>
            <a:off x="1023257" y="965198"/>
            <a:ext cx="6766078" cy="4927601"/>
          </a:xfrm>
        </p:spPr>
        <p:txBody>
          <a:bodyPr anchor="ctr">
            <a:normAutofit/>
          </a:bodyPr>
          <a:lstStyle/>
          <a:p>
            <a:pPr algn="r"/>
            <a:r>
              <a:rPr lang="en-US" dirty="0"/>
              <a:t>Purpose</a:t>
            </a:r>
          </a:p>
        </p:txBody>
      </p:sp>
      <p:sp>
        <p:nvSpPr>
          <p:cNvPr id="22" name="Rectangle 21">
            <a:extLst>
              <a:ext uri="{FF2B5EF4-FFF2-40B4-BE49-F238E27FC236}">
                <a16:creationId xmlns:a16="http://schemas.microsoft.com/office/drawing/2014/main" id="{793EF0C2-EE57-40DD-B754-BF1477FAB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C792F474-145C-4D05-BC77-CBE0AD0BD590}"/>
              </a:ext>
            </a:extLst>
          </p:cNvPr>
          <p:cNvSpPr>
            <a:spLocks noGrp="1"/>
          </p:cNvSpPr>
          <p:nvPr>
            <p:ph type="subTitle" idx="1"/>
          </p:nvPr>
        </p:nvSpPr>
        <p:spPr>
          <a:xfrm>
            <a:off x="8119870" y="0"/>
            <a:ext cx="4072130" cy="6858000"/>
          </a:xfrm>
          <a:solidFill>
            <a:srgbClr val="64543A"/>
          </a:solidFill>
        </p:spPr>
        <p:txBody>
          <a:bodyPr anchor="ctr">
            <a:normAutofit/>
          </a:bodyPr>
          <a:lstStyle/>
          <a:p>
            <a:pPr algn="l"/>
            <a:r>
              <a:rPr lang="en-US" sz="2000" dirty="0">
                <a:solidFill>
                  <a:srgbClr val="FFFFFF"/>
                </a:solidFill>
              </a:rPr>
              <a:t> </a:t>
            </a:r>
          </a:p>
        </p:txBody>
      </p:sp>
    </p:spTree>
    <p:extLst>
      <p:ext uri="{BB962C8B-B14F-4D97-AF65-F5344CB8AC3E}">
        <p14:creationId xmlns:p14="http://schemas.microsoft.com/office/powerpoint/2010/main" val="738383927"/>
      </p:ext>
    </p:extLst>
  </p:cSld>
  <p:clrMapOvr>
    <a:overrideClrMapping bg1="dk1" tx1="lt1" bg2="dk2" tx2="lt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B02-F2A6-4B3E-8618-BFCFDC3CD11A}"/>
              </a:ext>
            </a:extLst>
          </p:cNvPr>
          <p:cNvSpPr>
            <a:spLocks noGrp="1"/>
          </p:cNvSpPr>
          <p:nvPr>
            <p:ph type="title"/>
          </p:nvPr>
        </p:nvSpPr>
        <p:spPr>
          <a:xfrm>
            <a:off x="6109498" y="908344"/>
            <a:ext cx="5244301" cy="1538130"/>
          </a:xfrm>
        </p:spPr>
        <p:txBody>
          <a:bodyPr>
            <a:normAutofit/>
          </a:bodyPr>
          <a:lstStyle/>
          <a:p>
            <a:r>
              <a:rPr lang="en-US" b="1" dirty="0"/>
              <a:t>Pairing Words </a:t>
            </a:r>
          </a:p>
        </p:txBody>
      </p:sp>
      <p:sp>
        <p:nvSpPr>
          <p:cNvPr id="3" name="Content Placeholder 2">
            <a:extLst>
              <a:ext uri="{FF2B5EF4-FFF2-40B4-BE49-F238E27FC236}">
                <a16:creationId xmlns:a16="http://schemas.microsoft.com/office/drawing/2014/main" id="{871607A3-2831-4472-A999-DBE1651F91E2}"/>
              </a:ext>
            </a:extLst>
          </p:cNvPr>
          <p:cNvSpPr>
            <a:spLocks noGrp="1"/>
          </p:cNvSpPr>
          <p:nvPr>
            <p:ph idx="1"/>
          </p:nvPr>
        </p:nvSpPr>
        <p:spPr>
          <a:xfrm>
            <a:off x="5911158" y="2706865"/>
            <a:ext cx="5383652" cy="3470097"/>
          </a:xfrm>
        </p:spPr>
        <p:txBody>
          <a:bodyPr>
            <a:normAutofit/>
          </a:bodyPr>
          <a:lstStyle/>
          <a:p>
            <a:pPr marL="0" indent="0">
              <a:buNone/>
            </a:pPr>
            <a:r>
              <a:rPr lang="en-US" sz="2400" dirty="0">
                <a:solidFill>
                  <a:srgbClr val="000000"/>
                </a:solidFill>
              </a:rPr>
              <a:t>Pairs words associated with each other helps to created implied relationships. </a:t>
            </a:r>
          </a:p>
          <a:p>
            <a:pPr marL="0" indent="0">
              <a:buNone/>
            </a:pPr>
            <a:endParaRPr lang="en-US" sz="2400" dirty="0">
              <a:solidFill>
                <a:srgbClr val="000000"/>
              </a:solidFill>
            </a:endParaRPr>
          </a:p>
          <a:p>
            <a:pPr marL="0" indent="0">
              <a:buNone/>
            </a:pPr>
            <a:r>
              <a:rPr lang="en-US" sz="2400" dirty="0">
                <a:solidFill>
                  <a:srgbClr val="000000"/>
                </a:solidFill>
              </a:rPr>
              <a:t>This is especially effective with binary terms. </a:t>
            </a:r>
          </a:p>
        </p:txBody>
      </p:sp>
      <p:sp>
        <p:nvSpPr>
          <p:cNvPr id="4" name="Rectangle 3">
            <a:extLst>
              <a:ext uri="{FF2B5EF4-FFF2-40B4-BE49-F238E27FC236}">
                <a16:creationId xmlns:a16="http://schemas.microsoft.com/office/drawing/2014/main" id="{7F882E9C-903C-42E6-8142-D36003F0AB46}"/>
              </a:ext>
            </a:extLst>
          </p:cNvPr>
          <p:cNvSpPr/>
          <p:nvPr/>
        </p:nvSpPr>
        <p:spPr>
          <a:xfrm>
            <a:off x="752858" y="744469"/>
            <a:ext cx="3275668" cy="387214"/>
          </a:xfrm>
          <a:prstGeom prst="rect">
            <a:avLst/>
          </a:prstGeom>
          <a:solidFill>
            <a:schemeClr val="accent1">
              <a:lumMod val="50000"/>
            </a:schemeClr>
          </a:solidFill>
          <a:ln>
            <a:solidFill>
              <a:srgbClr val="345D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76EDD40-5C86-4703-AD2B-BC32F485EE15}"/>
              </a:ext>
            </a:extLst>
          </p:cNvPr>
          <p:cNvSpPr/>
          <p:nvPr/>
        </p:nvSpPr>
        <p:spPr>
          <a:xfrm>
            <a:off x="2198929" y="5706926"/>
            <a:ext cx="3275668" cy="3872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F0E3447-0397-4B63-BA7E-58A24D1ED70D}"/>
              </a:ext>
            </a:extLst>
          </p:cNvPr>
          <p:cNvSpPr/>
          <p:nvPr/>
        </p:nvSpPr>
        <p:spPr>
          <a:xfrm rot="16200000">
            <a:off x="-1166189" y="2827392"/>
            <a:ext cx="4237818" cy="399722"/>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72694AF-910D-43F9-B854-C4297E870D9B}"/>
              </a:ext>
            </a:extLst>
          </p:cNvPr>
          <p:cNvSpPr/>
          <p:nvPr/>
        </p:nvSpPr>
        <p:spPr>
          <a:xfrm rot="16200000">
            <a:off x="3077068" y="3675871"/>
            <a:ext cx="4408489" cy="411565"/>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Pencil">
            <a:extLst>
              <a:ext uri="{FF2B5EF4-FFF2-40B4-BE49-F238E27FC236}">
                <a16:creationId xmlns:a16="http://schemas.microsoft.com/office/drawing/2014/main" id="{14ADFF2A-B38A-40F9-94EE-00F46E35F8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2581" y="1609294"/>
            <a:ext cx="3620021" cy="3620021"/>
          </a:xfrm>
          <a:prstGeom prst="rect">
            <a:avLst/>
          </a:prstGeom>
        </p:spPr>
      </p:pic>
    </p:spTree>
    <p:extLst>
      <p:ext uri="{BB962C8B-B14F-4D97-AF65-F5344CB8AC3E}">
        <p14:creationId xmlns:p14="http://schemas.microsoft.com/office/powerpoint/2010/main" val="3696919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8B10-4048-4492-8C42-052E0AC25072}"/>
              </a:ext>
            </a:extLst>
          </p:cNvPr>
          <p:cNvSpPr>
            <a:spLocks noGrp="1"/>
          </p:cNvSpPr>
          <p:nvPr>
            <p:ph type="title"/>
          </p:nvPr>
        </p:nvSpPr>
        <p:spPr>
          <a:xfrm>
            <a:off x="321732" y="4572000"/>
            <a:ext cx="7058306" cy="1964266"/>
          </a:xfrm>
          <a:solidFill>
            <a:srgbClr val="1B3055"/>
          </a:solidFill>
        </p:spPr>
        <p:txBody>
          <a:bodyPr>
            <a:normAutofit/>
          </a:bodyPr>
          <a:lstStyle/>
          <a:p>
            <a:pPr algn="r"/>
            <a:r>
              <a:rPr lang="en-CA" b="1" dirty="0">
                <a:solidFill>
                  <a:srgbClr val="FFFFFF"/>
                </a:solidFill>
              </a:rPr>
              <a:t>Example</a:t>
            </a:r>
            <a:endParaRPr lang="en-CA" dirty="0">
              <a:solidFill>
                <a:srgbClr val="FFFFFF"/>
              </a:solidFill>
            </a:endParaRPr>
          </a:p>
        </p:txBody>
      </p:sp>
      <p:pic>
        <p:nvPicPr>
          <p:cNvPr id="4" name="Picture 3" descr="A black-and-white image of a seemingly complicated machine with many cogs and gears. It looks like an installation in an art gallery. &#10;&#10;Image from https://www.discogs.com/Machination2-Machination/release/13361056">
            <a:extLst>
              <a:ext uri="{FF2B5EF4-FFF2-40B4-BE49-F238E27FC236}">
                <a16:creationId xmlns:a16="http://schemas.microsoft.com/office/drawing/2014/main" id="{2C4A09A9-8A46-490F-91AE-2BDD738DCA14}"/>
              </a:ext>
            </a:extLst>
          </p:cNvPr>
          <p:cNvPicPr>
            <a:picLocks noChangeAspect="1"/>
          </p:cNvPicPr>
          <p:nvPr/>
        </p:nvPicPr>
        <p:blipFill rotWithShape="1">
          <a:blip r:embed="rId2"/>
          <a:srcRect t="4888" r="1" b="7933"/>
          <a:stretch/>
        </p:blipFill>
        <p:spPr>
          <a:xfrm>
            <a:off x="327547" y="321733"/>
            <a:ext cx="7058306" cy="4107392"/>
          </a:xfrm>
          <a:prstGeom prst="rect">
            <a:avLst/>
          </a:prstGeom>
        </p:spPr>
      </p:pic>
      <p:sp>
        <p:nvSpPr>
          <p:cNvPr id="3" name="Content Placeholder 2">
            <a:extLst>
              <a:ext uri="{FF2B5EF4-FFF2-40B4-BE49-F238E27FC236}">
                <a16:creationId xmlns:a16="http://schemas.microsoft.com/office/drawing/2014/main" id="{C8ED086D-1D92-4118-965E-2A76BEB80EBA}"/>
              </a:ext>
            </a:extLst>
          </p:cNvPr>
          <p:cNvSpPr>
            <a:spLocks noGrp="1"/>
          </p:cNvSpPr>
          <p:nvPr>
            <p:ph idx="1"/>
          </p:nvPr>
        </p:nvSpPr>
        <p:spPr>
          <a:xfrm>
            <a:off x="7540471" y="321732"/>
            <a:ext cx="4323982" cy="6214534"/>
          </a:xfrm>
          <a:solidFill>
            <a:srgbClr val="404040"/>
          </a:solidFill>
        </p:spPr>
        <p:txBody>
          <a:bodyPr anchor="ctr">
            <a:normAutofit/>
          </a:bodyPr>
          <a:lstStyle/>
          <a:p>
            <a:endParaRPr lang="en-CA" sz="2000" dirty="0">
              <a:solidFill>
                <a:srgbClr val="FFFFFF"/>
              </a:solidFill>
            </a:endParaRPr>
          </a:p>
          <a:p>
            <a:pPr marL="0" indent="0">
              <a:buNone/>
            </a:pPr>
            <a:r>
              <a:rPr lang="en-CA" sz="3200" dirty="0">
                <a:solidFill>
                  <a:srgbClr val="FFFFFF"/>
                </a:solidFill>
              </a:rPr>
              <a:t>The machine has a </a:t>
            </a:r>
            <a:r>
              <a:rPr lang="en-CA" sz="3200" b="1" dirty="0">
                <a:solidFill>
                  <a:srgbClr val="FFC000"/>
                </a:solidFill>
              </a:rPr>
              <a:t>minimum</a:t>
            </a:r>
            <a:r>
              <a:rPr lang="en-CA" sz="3200" b="1" dirty="0">
                <a:solidFill>
                  <a:srgbClr val="FFFFFF"/>
                </a:solidFill>
              </a:rPr>
              <a:t> </a:t>
            </a:r>
            <a:r>
              <a:rPr lang="en-CA" sz="3200" dirty="0">
                <a:solidFill>
                  <a:srgbClr val="FFFFFF"/>
                </a:solidFill>
              </a:rPr>
              <a:t>output of 500 units per week. The </a:t>
            </a:r>
            <a:r>
              <a:rPr lang="en-CA" sz="3200" b="1" dirty="0">
                <a:solidFill>
                  <a:srgbClr val="FFC000"/>
                </a:solidFill>
              </a:rPr>
              <a:t>maximum</a:t>
            </a:r>
            <a:r>
              <a:rPr lang="en-CA" sz="3200" dirty="0">
                <a:solidFill>
                  <a:srgbClr val="FFFFFF"/>
                </a:solidFill>
              </a:rPr>
              <a:t> output is one million units. </a:t>
            </a:r>
          </a:p>
          <a:p>
            <a:endParaRPr lang="en-CA" sz="2000" dirty="0">
              <a:solidFill>
                <a:srgbClr val="FFFFFF"/>
              </a:solidFill>
            </a:endParaRPr>
          </a:p>
          <a:p>
            <a:pPr marL="0" indent="0">
              <a:buNone/>
            </a:pPr>
            <a:endParaRPr lang="en-CA" sz="2000" dirty="0">
              <a:solidFill>
                <a:srgbClr val="FFFFFF"/>
              </a:solidFill>
            </a:endParaRPr>
          </a:p>
        </p:txBody>
      </p:sp>
    </p:spTree>
    <p:extLst>
      <p:ext uri="{BB962C8B-B14F-4D97-AF65-F5344CB8AC3E}">
        <p14:creationId xmlns:p14="http://schemas.microsoft.com/office/powerpoint/2010/main" val="41156138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B02-F2A6-4B3E-8618-BFCFDC3CD11A}"/>
              </a:ext>
            </a:extLst>
          </p:cNvPr>
          <p:cNvSpPr>
            <a:spLocks noGrp="1"/>
          </p:cNvSpPr>
          <p:nvPr>
            <p:ph type="title"/>
          </p:nvPr>
        </p:nvSpPr>
        <p:spPr>
          <a:xfrm>
            <a:off x="6118551" y="908344"/>
            <a:ext cx="5244301" cy="1538130"/>
          </a:xfrm>
        </p:spPr>
        <p:txBody>
          <a:bodyPr>
            <a:normAutofit/>
          </a:bodyPr>
          <a:lstStyle/>
          <a:p>
            <a:r>
              <a:rPr lang="en-US" b="1" dirty="0"/>
              <a:t>Punctuation</a:t>
            </a:r>
          </a:p>
        </p:txBody>
      </p:sp>
      <p:sp>
        <p:nvSpPr>
          <p:cNvPr id="3" name="Content Placeholder 2">
            <a:extLst>
              <a:ext uri="{FF2B5EF4-FFF2-40B4-BE49-F238E27FC236}">
                <a16:creationId xmlns:a16="http://schemas.microsoft.com/office/drawing/2014/main" id="{871607A3-2831-4472-A999-DBE1651F91E2}"/>
              </a:ext>
            </a:extLst>
          </p:cNvPr>
          <p:cNvSpPr>
            <a:spLocks noGrp="1"/>
          </p:cNvSpPr>
          <p:nvPr>
            <p:ph idx="1"/>
          </p:nvPr>
        </p:nvSpPr>
        <p:spPr>
          <a:xfrm>
            <a:off x="5911158" y="2706865"/>
            <a:ext cx="5383652" cy="3470097"/>
          </a:xfrm>
        </p:spPr>
        <p:txBody>
          <a:bodyPr>
            <a:normAutofit/>
          </a:bodyPr>
          <a:lstStyle/>
          <a:p>
            <a:pPr marL="0" indent="0">
              <a:buNone/>
            </a:pPr>
            <a:r>
              <a:rPr lang="en-US" sz="2400" dirty="0">
                <a:solidFill>
                  <a:srgbClr val="000000"/>
                </a:solidFill>
              </a:rPr>
              <a:t>Punctuation can guide the reader and show the relationships between clauses, phrases, and words. </a:t>
            </a:r>
          </a:p>
          <a:p>
            <a:r>
              <a:rPr lang="en-US" sz="2400" dirty="0">
                <a:solidFill>
                  <a:srgbClr val="000000"/>
                </a:solidFill>
              </a:rPr>
              <a:t>Colons and introduce lists, conclusions, and summaries</a:t>
            </a:r>
          </a:p>
          <a:p>
            <a:r>
              <a:rPr lang="en-US" sz="2400" dirty="0">
                <a:solidFill>
                  <a:srgbClr val="000000"/>
                </a:solidFill>
              </a:rPr>
              <a:t>Semicolons can tell the reader to infer a relationship. </a:t>
            </a:r>
          </a:p>
        </p:txBody>
      </p:sp>
      <p:sp>
        <p:nvSpPr>
          <p:cNvPr id="4" name="Rectangle 3">
            <a:extLst>
              <a:ext uri="{FF2B5EF4-FFF2-40B4-BE49-F238E27FC236}">
                <a16:creationId xmlns:a16="http://schemas.microsoft.com/office/drawing/2014/main" id="{7F882E9C-903C-42E6-8142-D36003F0AB46}"/>
              </a:ext>
            </a:extLst>
          </p:cNvPr>
          <p:cNvSpPr/>
          <p:nvPr/>
        </p:nvSpPr>
        <p:spPr>
          <a:xfrm>
            <a:off x="752858" y="744469"/>
            <a:ext cx="3275668" cy="387214"/>
          </a:xfrm>
          <a:prstGeom prst="rect">
            <a:avLst/>
          </a:prstGeom>
          <a:solidFill>
            <a:schemeClr val="accent1">
              <a:lumMod val="50000"/>
            </a:schemeClr>
          </a:solidFill>
          <a:ln>
            <a:solidFill>
              <a:srgbClr val="345D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76EDD40-5C86-4703-AD2B-BC32F485EE15}"/>
              </a:ext>
            </a:extLst>
          </p:cNvPr>
          <p:cNvSpPr/>
          <p:nvPr/>
        </p:nvSpPr>
        <p:spPr>
          <a:xfrm>
            <a:off x="2198929" y="5706926"/>
            <a:ext cx="3275668" cy="3872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F0E3447-0397-4B63-BA7E-58A24D1ED70D}"/>
              </a:ext>
            </a:extLst>
          </p:cNvPr>
          <p:cNvSpPr/>
          <p:nvPr/>
        </p:nvSpPr>
        <p:spPr>
          <a:xfrm rot="16200000">
            <a:off x="-1166189" y="2827392"/>
            <a:ext cx="4237818" cy="399722"/>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72694AF-910D-43F9-B854-C4297E870D9B}"/>
              </a:ext>
            </a:extLst>
          </p:cNvPr>
          <p:cNvSpPr/>
          <p:nvPr/>
        </p:nvSpPr>
        <p:spPr>
          <a:xfrm rot="16200000">
            <a:off x="3077068" y="3675871"/>
            <a:ext cx="4408489" cy="411565"/>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B54FA50-E131-456C-A1B0-B686875FDC1A}"/>
              </a:ext>
            </a:extLst>
          </p:cNvPr>
          <p:cNvSpPr txBox="1"/>
          <p:nvPr/>
        </p:nvSpPr>
        <p:spPr>
          <a:xfrm>
            <a:off x="1365804" y="-740993"/>
            <a:ext cx="3594226" cy="6447919"/>
          </a:xfrm>
          <a:prstGeom prst="rect">
            <a:avLst/>
          </a:prstGeom>
          <a:noFill/>
        </p:spPr>
        <p:txBody>
          <a:bodyPr wrap="square" rtlCol="0" anchor="ctr">
            <a:spAutoFit/>
          </a:bodyPr>
          <a:lstStyle/>
          <a:p>
            <a:pPr algn="ctr"/>
            <a:r>
              <a:rPr lang="en-US" sz="41300" b="1" dirty="0">
                <a:solidFill>
                  <a:srgbClr val="345DA6"/>
                </a:solidFill>
                <a:latin typeface="Book Antiqua" panose="02040602050305030304" pitchFamily="18" charset="0"/>
              </a:rPr>
              <a:t>;</a:t>
            </a:r>
          </a:p>
        </p:txBody>
      </p:sp>
    </p:spTree>
    <p:extLst>
      <p:ext uri="{BB962C8B-B14F-4D97-AF65-F5344CB8AC3E}">
        <p14:creationId xmlns:p14="http://schemas.microsoft.com/office/powerpoint/2010/main" val="13658178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8B10-4048-4492-8C42-052E0AC25072}"/>
              </a:ext>
            </a:extLst>
          </p:cNvPr>
          <p:cNvSpPr>
            <a:spLocks noGrp="1"/>
          </p:cNvSpPr>
          <p:nvPr>
            <p:ph type="title"/>
          </p:nvPr>
        </p:nvSpPr>
        <p:spPr>
          <a:xfrm>
            <a:off x="321732" y="4572000"/>
            <a:ext cx="7058306" cy="1964266"/>
          </a:xfrm>
          <a:solidFill>
            <a:srgbClr val="1B3055"/>
          </a:solidFill>
        </p:spPr>
        <p:txBody>
          <a:bodyPr>
            <a:normAutofit/>
          </a:bodyPr>
          <a:lstStyle/>
          <a:p>
            <a:pPr algn="r"/>
            <a:r>
              <a:rPr lang="en-CA" b="1" dirty="0">
                <a:solidFill>
                  <a:srgbClr val="FFFFFF"/>
                </a:solidFill>
              </a:rPr>
              <a:t>Example</a:t>
            </a:r>
            <a:endParaRPr lang="en-CA" dirty="0">
              <a:solidFill>
                <a:srgbClr val="FFFFFF"/>
              </a:solidFill>
            </a:endParaRPr>
          </a:p>
        </p:txBody>
      </p:sp>
      <p:pic>
        <p:nvPicPr>
          <p:cNvPr id="4" name="Picture 3" descr="A GIF of Sheldon from the overrated sitcom Big Bang Theory. He is riding on the high in a camper and making the 'bang bang' motion with his hands.  He is wearing his Flash t-shirt: red with a white circle in it and a lightening bolt in the middle. &#10;&#10;GIF from https://media.giphy.com/media/3osxY6y28AlWROLzqw/giphy.gif">
            <a:extLst>
              <a:ext uri="{FF2B5EF4-FFF2-40B4-BE49-F238E27FC236}">
                <a16:creationId xmlns:a16="http://schemas.microsoft.com/office/drawing/2014/main" id="{2C4A09A9-8A46-490F-91AE-2BDD738DCA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453" y="328601"/>
            <a:ext cx="7058306" cy="3964926"/>
          </a:xfrm>
          <a:prstGeom prst="rect">
            <a:avLst/>
          </a:prstGeom>
        </p:spPr>
      </p:pic>
      <p:sp>
        <p:nvSpPr>
          <p:cNvPr id="3" name="Content Placeholder 2">
            <a:extLst>
              <a:ext uri="{FF2B5EF4-FFF2-40B4-BE49-F238E27FC236}">
                <a16:creationId xmlns:a16="http://schemas.microsoft.com/office/drawing/2014/main" id="{C8ED086D-1D92-4118-965E-2A76BEB80EBA}"/>
              </a:ext>
            </a:extLst>
          </p:cNvPr>
          <p:cNvSpPr>
            <a:spLocks noGrp="1"/>
          </p:cNvSpPr>
          <p:nvPr>
            <p:ph idx="1"/>
          </p:nvPr>
        </p:nvSpPr>
        <p:spPr>
          <a:xfrm>
            <a:off x="7540471" y="321732"/>
            <a:ext cx="4323982" cy="6214534"/>
          </a:xfrm>
          <a:solidFill>
            <a:srgbClr val="404040"/>
          </a:solidFill>
        </p:spPr>
        <p:txBody>
          <a:bodyPr anchor="ctr">
            <a:normAutofit/>
          </a:bodyPr>
          <a:lstStyle/>
          <a:p>
            <a:endParaRPr lang="en-CA" sz="2000" dirty="0">
              <a:solidFill>
                <a:srgbClr val="FFFFFF"/>
              </a:solidFill>
            </a:endParaRPr>
          </a:p>
          <a:p>
            <a:pPr marL="0" indent="0">
              <a:buNone/>
            </a:pPr>
            <a:r>
              <a:rPr lang="en-CA" sz="3200" dirty="0">
                <a:solidFill>
                  <a:schemeClr val="bg1"/>
                </a:solidFill>
              </a:rPr>
              <a:t>Sheldon’s not here</a:t>
            </a:r>
            <a:r>
              <a:rPr lang="en-CA" sz="3200" dirty="0">
                <a:solidFill>
                  <a:srgbClr val="FFC000"/>
                </a:solidFill>
              </a:rPr>
              <a:t>;</a:t>
            </a:r>
            <a:r>
              <a:rPr lang="en-CA" sz="3200" dirty="0">
                <a:solidFill>
                  <a:schemeClr val="bg1"/>
                </a:solidFill>
              </a:rPr>
              <a:t> there is a train exhibit down town. </a:t>
            </a:r>
          </a:p>
          <a:p>
            <a:endParaRPr lang="en-CA" sz="2000" dirty="0">
              <a:solidFill>
                <a:srgbClr val="FFFFFF"/>
              </a:solidFill>
            </a:endParaRPr>
          </a:p>
          <a:p>
            <a:pPr marL="0" indent="0">
              <a:buNone/>
            </a:pPr>
            <a:endParaRPr lang="en-CA" sz="2000" dirty="0">
              <a:solidFill>
                <a:srgbClr val="FFFFFF"/>
              </a:solidFill>
            </a:endParaRPr>
          </a:p>
        </p:txBody>
      </p:sp>
    </p:spTree>
    <p:extLst>
      <p:ext uri="{BB962C8B-B14F-4D97-AF65-F5344CB8AC3E}">
        <p14:creationId xmlns:p14="http://schemas.microsoft.com/office/powerpoint/2010/main" val="45650508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8B10-4048-4492-8C42-052E0AC25072}"/>
              </a:ext>
            </a:extLst>
          </p:cNvPr>
          <p:cNvSpPr>
            <a:spLocks noGrp="1"/>
          </p:cNvSpPr>
          <p:nvPr>
            <p:ph type="title"/>
          </p:nvPr>
        </p:nvSpPr>
        <p:spPr>
          <a:xfrm>
            <a:off x="321732" y="4572000"/>
            <a:ext cx="7058306" cy="1964266"/>
          </a:xfrm>
          <a:solidFill>
            <a:srgbClr val="1B3055"/>
          </a:solidFill>
        </p:spPr>
        <p:txBody>
          <a:bodyPr>
            <a:normAutofit/>
          </a:bodyPr>
          <a:lstStyle/>
          <a:p>
            <a:pPr algn="r"/>
            <a:r>
              <a:rPr lang="en-CA" b="1" dirty="0">
                <a:solidFill>
                  <a:srgbClr val="FFFFFF"/>
                </a:solidFill>
              </a:rPr>
              <a:t>Example</a:t>
            </a:r>
            <a:endParaRPr lang="en-CA" dirty="0">
              <a:solidFill>
                <a:srgbClr val="FFFFFF"/>
              </a:solidFill>
            </a:endParaRPr>
          </a:p>
        </p:txBody>
      </p:sp>
      <p:pic>
        <p:nvPicPr>
          <p:cNvPr id="4" name="Picture 3">
            <a:extLst>
              <a:ext uri="{FF2B5EF4-FFF2-40B4-BE49-F238E27FC236}">
                <a16:creationId xmlns:a16="http://schemas.microsoft.com/office/drawing/2014/main" id="{2C4A09A9-8A46-490F-91AE-2BDD738DCA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732" y="321732"/>
            <a:ext cx="7058306" cy="3970297"/>
          </a:xfrm>
          <a:prstGeom prst="rect">
            <a:avLst/>
          </a:prstGeom>
        </p:spPr>
      </p:pic>
      <p:sp>
        <p:nvSpPr>
          <p:cNvPr id="3" name="Content Placeholder 2">
            <a:extLst>
              <a:ext uri="{FF2B5EF4-FFF2-40B4-BE49-F238E27FC236}">
                <a16:creationId xmlns:a16="http://schemas.microsoft.com/office/drawing/2014/main" id="{C8ED086D-1D92-4118-965E-2A76BEB80EBA}"/>
              </a:ext>
            </a:extLst>
          </p:cNvPr>
          <p:cNvSpPr>
            <a:spLocks noGrp="1"/>
          </p:cNvSpPr>
          <p:nvPr>
            <p:ph idx="1"/>
          </p:nvPr>
        </p:nvSpPr>
        <p:spPr>
          <a:xfrm>
            <a:off x="7540471" y="321732"/>
            <a:ext cx="4323982" cy="6214534"/>
          </a:xfrm>
          <a:solidFill>
            <a:srgbClr val="404040"/>
          </a:solidFill>
        </p:spPr>
        <p:txBody>
          <a:bodyPr anchor="ctr">
            <a:normAutofit/>
          </a:bodyPr>
          <a:lstStyle/>
          <a:p>
            <a:endParaRPr lang="en-CA" sz="2000" dirty="0">
              <a:solidFill>
                <a:srgbClr val="FFFFFF"/>
              </a:solidFill>
            </a:endParaRPr>
          </a:p>
          <a:p>
            <a:pPr marL="0" indent="0">
              <a:buNone/>
            </a:pPr>
            <a:r>
              <a:rPr lang="en-US" sz="3200" dirty="0">
                <a:solidFill>
                  <a:srgbClr val="FFFFFF"/>
                </a:solidFill>
              </a:rPr>
              <a:t>I examined the evidence</a:t>
            </a:r>
            <a:r>
              <a:rPr lang="en-US" sz="3200" dirty="0">
                <a:solidFill>
                  <a:srgbClr val="FFC000"/>
                </a:solidFill>
              </a:rPr>
              <a:t>:</a:t>
            </a:r>
            <a:r>
              <a:rPr lang="en-US" sz="3200" dirty="0">
                <a:solidFill>
                  <a:srgbClr val="FFFFFF"/>
                </a:solidFill>
              </a:rPr>
              <a:t> everybody participated in the murder! </a:t>
            </a:r>
            <a:r>
              <a:rPr lang="en-CA" sz="3200" dirty="0">
                <a:solidFill>
                  <a:srgbClr val="FFFFFF"/>
                </a:solidFill>
              </a:rPr>
              <a:t> </a:t>
            </a:r>
          </a:p>
          <a:p>
            <a:endParaRPr lang="en-CA" sz="2000" dirty="0">
              <a:solidFill>
                <a:srgbClr val="FFFFFF"/>
              </a:solidFill>
            </a:endParaRPr>
          </a:p>
          <a:p>
            <a:pPr marL="0" indent="0">
              <a:buNone/>
            </a:pPr>
            <a:endParaRPr lang="en-CA" sz="2000" dirty="0">
              <a:solidFill>
                <a:srgbClr val="FFFFFF"/>
              </a:solidFill>
            </a:endParaRPr>
          </a:p>
        </p:txBody>
      </p:sp>
    </p:spTree>
    <p:extLst>
      <p:ext uri="{BB962C8B-B14F-4D97-AF65-F5344CB8AC3E}">
        <p14:creationId xmlns:p14="http://schemas.microsoft.com/office/powerpoint/2010/main" val="347383011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C9F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mage result for kahoot"/>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68483" y="643467"/>
            <a:ext cx="9655034"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082980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E6F2E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64579-0501-4F3A-8B07-8F9916E18D4B}"/>
              </a:ext>
            </a:extLst>
          </p:cNvPr>
          <p:cNvSpPr>
            <a:spLocks noGrp="1"/>
          </p:cNvSpPr>
          <p:nvPr>
            <p:ph type="title"/>
          </p:nvPr>
        </p:nvSpPr>
        <p:spPr>
          <a:xfrm>
            <a:off x="812800" y="1898362"/>
            <a:ext cx="10515599" cy="3200111"/>
          </a:xfrm>
        </p:spPr>
        <p:txBody>
          <a:bodyPr>
            <a:normAutofit/>
          </a:bodyPr>
          <a:lstStyle/>
          <a:p>
            <a:r>
              <a:rPr lang="en-US" sz="9600" b="1" dirty="0"/>
              <a:t>Exercise</a:t>
            </a:r>
            <a:endParaRPr lang="en-US" sz="6600" b="1" dirty="0"/>
          </a:p>
        </p:txBody>
      </p:sp>
      <p:sp>
        <p:nvSpPr>
          <p:cNvPr id="3" name="Content Placeholder 2">
            <a:extLst>
              <a:ext uri="{FF2B5EF4-FFF2-40B4-BE49-F238E27FC236}">
                <a16:creationId xmlns:a16="http://schemas.microsoft.com/office/drawing/2014/main" id="{6EA123EA-DFD6-464B-AD36-69764603DBBB}"/>
              </a:ext>
            </a:extLst>
          </p:cNvPr>
          <p:cNvSpPr>
            <a:spLocks noGrp="1"/>
          </p:cNvSpPr>
          <p:nvPr>
            <p:ph idx="1"/>
          </p:nvPr>
        </p:nvSpPr>
        <p:spPr>
          <a:xfrm>
            <a:off x="812800" y="4331854"/>
            <a:ext cx="10206183" cy="1064675"/>
          </a:xfrm>
        </p:spPr>
        <p:txBody>
          <a:bodyPr>
            <a:normAutofit/>
          </a:bodyPr>
          <a:lstStyle/>
          <a:p>
            <a:pPr marL="0" indent="0">
              <a:buNone/>
            </a:pPr>
            <a:r>
              <a:rPr lang="en-US" sz="5400" dirty="0"/>
              <a:t>Mad Libs</a:t>
            </a:r>
            <a:endParaRPr lang="en-US" sz="4800" dirty="0"/>
          </a:p>
        </p:txBody>
      </p:sp>
      <p:pic>
        <p:nvPicPr>
          <p:cNvPr id="4" name="Graphic 3" descr="Body builder">
            <a:extLst>
              <a:ext uri="{FF2B5EF4-FFF2-40B4-BE49-F238E27FC236}">
                <a16:creationId xmlns:a16="http://schemas.microsoft.com/office/drawing/2014/main" id="{EC7E47B5-100D-4A94-A98D-5FC749ACFC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72791" y="1184748"/>
            <a:ext cx="3079129" cy="3079129"/>
          </a:xfrm>
          <a:prstGeom prst="rect">
            <a:avLst/>
          </a:prstGeom>
        </p:spPr>
      </p:pic>
      <p:sp>
        <p:nvSpPr>
          <p:cNvPr id="6" name="Rectangle 5">
            <a:extLst>
              <a:ext uri="{FF2B5EF4-FFF2-40B4-BE49-F238E27FC236}">
                <a16:creationId xmlns:a16="http://schemas.microsoft.com/office/drawing/2014/main" id="{6D2BAB21-A78E-4079-8DDE-931FAD941157}"/>
              </a:ext>
            </a:extLst>
          </p:cNvPr>
          <p:cNvSpPr/>
          <p:nvPr/>
        </p:nvSpPr>
        <p:spPr>
          <a:xfrm>
            <a:off x="0" y="0"/>
            <a:ext cx="5107709" cy="2124364"/>
          </a:xfrm>
          <a:prstGeom prst="rect">
            <a:avLst/>
          </a:prstGeom>
          <a:solidFill>
            <a:srgbClr val="40784D"/>
          </a:solidFill>
          <a:ln>
            <a:solidFill>
              <a:srgbClr val="4078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id="{5F3B75FF-1F1E-4E00-B8A4-4D7BEA171E90}"/>
              </a:ext>
            </a:extLst>
          </p:cNvPr>
          <p:cNvSpPr/>
          <p:nvPr/>
        </p:nvSpPr>
        <p:spPr>
          <a:xfrm flipV="1">
            <a:off x="5107709" y="-1"/>
            <a:ext cx="2401455" cy="2124363"/>
          </a:xfrm>
          <a:prstGeom prst="rtTriangle">
            <a:avLst/>
          </a:prstGeom>
          <a:solidFill>
            <a:srgbClr val="40784D"/>
          </a:solidFill>
          <a:ln>
            <a:solidFill>
              <a:srgbClr val="4078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9D4CE3-EA65-4718-86B2-EFB47F867C26}"/>
              </a:ext>
            </a:extLst>
          </p:cNvPr>
          <p:cNvSpPr/>
          <p:nvPr/>
        </p:nvSpPr>
        <p:spPr>
          <a:xfrm>
            <a:off x="6410037" y="5673252"/>
            <a:ext cx="5781964" cy="1184748"/>
          </a:xfrm>
          <a:prstGeom prst="rect">
            <a:avLst/>
          </a:prstGeom>
          <a:solidFill>
            <a:srgbClr val="25472D"/>
          </a:solidFill>
          <a:ln>
            <a:solidFill>
              <a:srgbClr val="4078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a:extLst>
              <a:ext uri="{FF2B5EF4-FFF2-40B4-BE49-F238E27FC236}">
                <a16:creationId xmlns:a16="http://schemas.microsoft.com/office/drawing/2014/main" id="{D8113467-E88A-4161-A99A-7D008CEE46C7}"/>
              </a:ext>
            </a:extLst>
          </p:cNvPr>
          <p:cNvSpPr/>
          <p:nvPr/>
        </p:nvSpPr>
        <p:spPr>
          <a:xfrm flipH="1">
            <a:off x="5107708" y="5673253"/>
            <a:ext cx="1302327" cy="1184748"/>
          </a:xfrm>
          <a:prstGeom prst="rtTriangle">
            <a:avLst/>
          </a:prstGeom>
          <a:solidFill>
            <a:srgbClr val="25472D"/>
          </a:solidFill>
          <a:ln>
            <a:solidFill>
              <a:srgbClr val="2547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Triangle 12">
            <a:extLst>
              <a:ext uri="{FF2B5EF4-FFF2-40B4-BE49-F238E27FC236}">
                <a16:creationId xmlns:a16="http://schemas.microsoft.com/office/drawing/2014/main" id="{E78A350F-48D3-4694-8DFE-B20B6DA1D55F}"/>
              </a:ext>
            </a:extLst>
          </p:cNvPr>
          <p:cNvSpPr/>
          <p:nvPr/>
        </p:nvSpPr>
        <p:spPr>
          <a:xfrm rot="10800000" flipH="1">
            <a:off x="4479637" y="5673252"/>
            <a:ext cx="1302327" cy="1184748"/>
          </a:xfrm>
          <a:prstGeom prst="rtTriangle">
            <a:avLst/>
          </a:prstGeom>
          <a:solidFill>
            <a:srgbClr val="6DB37E"/>
          </a:solidFill>
          <a:ln>
            <a:solidFill>
              <a:srgbClr val="6DB3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010ACBE-35BD-4C54-85E2-CECFCA3FC631}"/>
              </a:ext>
            </a:extLst>
          </p:cNvPr>
          <p:cNvSpPr/>
          <p:nvPr/>
        </p:nvSpPr>
        <p:spPr>
          <a:xfrm>
            <a:off x="0" y="5673250"/>
            <a:ext cx="4479634" cy="1184749"/>
          </a:xfrm>
          <a:prstGeom prst="rect">
            <a:avLst/>
          </a:prstGeom>
          <a:solidFill>
            <a:srgbClr val="6DB37E"/>
          </a:solidFill>
          <a:ln>
            <a:solidFill>
              <a:srgbClr val="6DB3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14CC76CB-1588-4731-952C-B06F885731CB}"/>
              </a:ext>
            </a:extLst>
          </p:cNvPr>
          <p:cNvCxnSpPr>
            <a:cxnSpLocks/>
          </p:cNvCxnSpPr>
          <p:nvPr/>
        </p:nvCxnSpPr>
        <p:spPr>
          <a:xfrm>
            <a:off x="932873" y="4128655"/>
            <a:ext cx="4987636" cy="0"/>
          </a:xfrm>
          <a:prstGeom prst="line">
            <a:avLst/>
          </a:prstGeom>
          <a:ln w="38100">
            <a:solidFill>
              <a:srgbClr val="25472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98806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5F8C8D-4C5F-4243-B1AB-CC8E9D626CE3}"/>
              </a:ext>
            </a:extLst>
          </p:cNvPr>
          <p:cNvSpPr>
            <a:spLocks noGrp="1"/>
          </p:cNvSpPr>
          <p:nvPr>
            <p:ph idx="1"/>
          </p:nvPr>
        </p:nvSpPr>
        <p:spPr>
          <a:xfrm>
            <a:off x="415636" y="357909"/>
            <a:ext cx="11360728" cy="6142181"/>
          </a:xfrm>
          <a:solidFill>
            <a:srgbClr val="404040"/>
          </a:solidFill>
          <a:ln w="38100">
            <a:solidFill>
              <a:schemeClr val="tx1"/>
            </a:solidFill>
          </a:ln>
        </p:spPr>
        <p:txBody>
          <a:bodyPr anchor="ctr">
            <a:normAutofit/>
          </a:bodyPr>
          <a:lstStyle/>
          <a:p>
            <a:pPr marL="0" indent="0">
              <a:buNone/>
            </a:pPr>
            <a:r>
              <a:rPr lang="en-CA" sz="3200" dirty="0">
                <a:solidFill>
                  <a:schemeClr val="bg1"/>
                </a:solidFill>
              </a:rPr>
              <a:t>  </a:t>
            </a:r>
          </a:p>
        </p:txBody>
      </p:sp>
      <p:sp>
        <p:nvSpPr>
          <p:cNvPr id="10" name="Content Placeholder 2">
            <a:extLst>
              <a:ext uri="{FF2B5EF4-FFF2-40B4-BE49-F238E27FC236}">
                <a16:creationId xmlns:a16="http://schemas.microsoft.com/office/drawing/2014/main" id="{B7A778B1-2C1B-4780-8764-F5B837F6FC92}"/>
              </a:ext>
            </a:extLst>
          </p:cNvPr>
          <p:cNvSpPr txBox="1">
            <a:spLocks/>
          </p:cNvSpPr>
          <p:nvPr/>
        </p:nvSpPr>
        <p:spPr>
          <a:xfrm>
            <a:off x="4638115" y="2780144"/>
            <a:ext cx="2915768" cy="3306620"/>
          </a:xfrm>
          <a:prstGeom prst="rect">
            <a:avLst/>
          </a:prstGeom>
          <a:solidFill>
            <a:srgbClr val="A6A6A6"/>
          </a:solidFill>
          <a:ln w="38100">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AutoNum type="arabicPeriod"/>
            </a:pPr>
            <a:r>
              <a:rPr lang="en-US" dirty="0"/>
              <a:t>Temporal </a:t>
            </a:r>
          </a:p>
          <a:p>
            <a:pPr marL="457200" indent="-457200">
              <a:buFont typeface="Arial" panose="020B0604020202020204" pitchFamily="34" charset="0"/>
              <a:buAutoNum type="arabicPeriod"/>
            </a:pPr>
            <a:r>
              <a:rPr lang="en-US" dirty="0"/>
              <a:t>Spatial </a:t>
            </a:r>
          </a:p>
          <a:p>
            <a:pPr marL="457200" indent="-457200">
              <a:buFont typeface="Arial" panose="020B0604020202020204" pitchFamily="34" charset="0"/>
              <a:buAutoNum type="arabicPeriod"/>
            </a:pPr>
            <a:r>
              <a:rPr lang="en-US" dirty="0"/>
              <a:t>Logical </a:t>
            </a:r>
          </a:p>
        </p:txBody>
      </p:sp>
      <p:sp>
        <p:nvSpPr>
          <p:cNvPr id="11" name="Title 10">
            <a:extLst>
              <a:ext uri="{FF2B5EF4-FFF2-40B4-BE49-F238E27FC236}">
                <a16:creationId xmlns:a16="http://schemas.microsoft.com/office/drawing/2014/main" id="{D322A6D7-911B-442D-8320-F9A11C6AF035}"/>
              </a:ext>
            </a:extLst>
          </p:cNvPr>
          <p:cNvSpPr>
            <a:spLocks noGrp="1"/>
          </p:cNvSpPr>
          <p:nvPr>
            <p:ph type="title"/>
          </p:nvPr>
        </p:nvSpPr>
        <p:spPr>
          <a:xfrm>
            <a:off x="1337576" y="517236"/>
            <a:ext cx="9516846" cy="1173451"/>
          </a:xfrm>
          <a:solidFill>
            <a:schemeClr val="tx1">
              <a:lumMod val="85000"/>
              <a:lumOff val="15000"/>
            </a:schemeClr>
          </a:solidFill>
          <a:ln w="28575">
            <a:solidFill>
              <a:schemeClr val="bg1"/>
            </a:solidFill>
          </a:ln>
        </p:spPr>
        <p:txBody>
          <a:bodyPr>
            <a:normAutofit/>
          </a:bodyPr>
          <a:lstStyle/>
          <a:p>
            <a:pPr algn="ctr"/>
            <a:r>
              <a:rPr lang="en-US" sz="5400" b="1" dirty="0">
                <a:solidFill>
                  <a:schemeClr val="bg1"/>
                </a:solidFill>
              </a:rPr>
              <a:t>Overview</a:t>
            </a:r>
            <a:endParaRPr lang="en-US" b="1" dirty="0">
              <a:solidFill>
                <a:schemeClr val="bg1"/>
              </a:solidFill>
            </a:endParaRPr>
          </a:p>
        </p:txBody>
      </p:sp>
      <p:sp>
        <p:nvSpPr>
          <p:cNvPr id="15" name="Content Placeholder 2">
            <a:extLst>
              <a:ext uri="{FF2B5EF4-FFF2-40B4-BE49-F238E27FC236}">
                <a16:creationId xmlns:a16="http://schemas.microsoft.com/office/drawing/2014/main" id="{FAF0CAD2-3B84-4468-BD10-A552FB8DC66A}"/>
              </a:ext>
            </a:extLst>
          </p:cNvPr>
          <p:cNvSpPr txBox="1">
            <a:spLocks/>
          </p:cNvSpPr>
          <p:nvPr/>
        </p:nvSpPr>
        <p:spPr>
          <a:xfrm>
            <a:off x="1337576" y="2780144"/>
            <a:ext cx="2915768" cy="3306619"/>
          </a:xfrm>
          <a:prstGeom prst="rect">
            <a:avLst/>
          </a:prstGeom>
          <a:solidFill>
            <a:srgbClr val="A6A6A6"/>
          </a:solidFill>
          <a:ln w="38100">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dirty="0"/>
              <a:t>Adverbs</a:t>
            </a:r>
          </a:p>
          <a:p>
            <a:pPr marL="457200" indent="-457200">
              <a:buFont typeface="+mj-lt"/>
              <a:buAutoNum type="arabicPeriod"/>
            </a:pPr>
            <a:r>
              <a:rPr lang="en-US" dirty="0"/>
              <a:t>Conjunctions</a:t>
            </a:r>
          </a:p>
          <a:p>
            <a:pPr marL="457200" indent="-457200">
              <a:buFont typeface="+mj-lt"/>
              <a:buAutoNum type="arabicPeriod"/>
            </a:pPr>
            <a:r>
              <a:rPr lang="en-US" dirty="0"/>
              <a:t>Preposition</a:t>
            </a:r>
          </a:p>
        </p:txBody>
      </p:sp>
      <p:sp>
        <p:nvSpPr>
          <p:cNvPr id="16" name="Content Placeholder 2">
            <a:extLst>
              <a:ext uri="{FF2B5EF4-FFF2-40B4-BE49-F238E27FC236}">
                <a16:creationId xmlns:a16="http://schemas.microsoft.com/office/drawing/2014/main" id="{C525D67D-DD46-4A03-96E6-616AB569D641}"/>
              </a:ext>
            </a:extLst>
          </p:cNvPr>
          <p:cNvSpPr txBox="1">
            <a:spLocks/>
          </p:cNvSpPr>
          <p:nvPr/>
        </p:nvSpPr>
        <p:spPr>
          <a:xfrm>
            <a:off x="7938654" y="2780144"/>
            <a:ext cx="2915768" cy="3306620"/>
          </a:xfrm>
          <a:prstGeom prst="rect">
            <a:avLst/>
          </a:prstGeom>
          <a:solidFill>
            <a:srgbClr val="A6A6A6"/>
          </a:solidFill>
          <a:ln w="38100">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AutoNum type="arabicPeriod"/>
            </a:pPr>
            <a:r>
              <a:rPr lang="en-US" sz="2400" dirty="0"/>
              <a:t>Repetition</a:t>
            </a:r>
          </a:p>
          <a:p>
            <a:pPr marL="457200" indent="-457200">
              <a:buFont typeface="Arial" panose="020B0604020202020204" pitchFamily="34" charset="0"/>
              <a:buAutoNum type="arabicPeriod"/>
            </a:pPr>
            <a:r>
              <a:rPr lang="en-US" sz="2400" dirty="0"/>
              <a:t>Pairing/binaries</a:t>
            </a:r>
          </a:p>
          <a:p>
            <a:pPr marL="457200" indent="-457200">
              <a:buFont typeface="Arial" panose="020B0604020202020204" pitchFamily="34" charset="0"/>
              <a:buAutoNum type="arabicPeriod"/>
            </a:pPr>
            <a:r>
              <a:rPr lang="en-US" sz="2400" dirty="0"/>
              <a:t>Pronouns</a:t>
            </a:r>
          </a:p>
          <a:p>
            <a:pPr marL="457200" indent="-457200">
              <a:buFont typeface="Arial" panose="020B0604020202020204" pitchFamily="34" charset="0"/>
              <a:buAutoNum type="arabicPeriod"/>
            </a:pPr>
            <a:r>
              <a:rPr lang="en-US" sz="2400" dirty="0"/>
              <a:t>Punctation</a:t>
            </a:r>
          </a:p>
          <a:p>
            <a:pPr marL="457200" indent="-457200">
              <a:buFont typeface="Arial" panose="020B0604020202020204" pitchFamily="34" charset="0"/>
              <a:buAutoNum type="arabicPeriod"/>
            </a:pPr>
            <a:endParaRPr lang="en-US" sz="2400" dirty="0"/>
          </a:p>
        </p:txBody>
      </p:sp>
      <p:sp>
        <p:nvSpPr>
          <p:cNvPr id="18" name="Content Placeholder 2">
            <a:extLst>
              <a:ext uri="{FF2B5EF4-FFF2-40B4-BE49-F238E27FC236}">
                <a16:creationId xmlns:a16="http://schemas.microsoft.com/office/drawing/2014/main" id="{EB170BD4-7B41-410D-99CE-6780648CF50A}"/>
              </a:ext>
            </a:extLst>
          </p:cNvPr>
          <p:cNvSpPr txBox="1">
            <a:spLocks/>
          </p:cNvSpPr>
          <p:nvPr/>
        </p:nvSpPr>
        <p:spPr>
          <a:xfrm>
            <a:off x="1337576" y="1850014"/>
            <a:ext cx="2846497" cy="708459"/>
          </a:xfrm>
          <a:prstGeom prst="rect">
            <a:avLst/>
          </a:prstGeom>
          <a:solidFill>
            <a:srgbClr val="7F7F7F"/>
          </a:solidFill>
          <a:ln w="38100">
            <a:solidFill>
              <a:schemeClr val="bg1"/>
            </a:solidFill>
          </a:ln>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bg1"/>
                </a:solidFill>
              </a:rPr>
              <a:t>Category</a:t>
            </a:r>
            <a:endParaRPr lang="en-US" sz="2400" b="1" dirty="0">
              <a:solidFill>
                <a:schemeClr val="bg1"/>
              </a:solidFill>
            </a:endParaRPr>
          </a:p>
        </p:txBody>
      </p:sp>
      <p:sp>
        <p:nvSpPr>
          <p:cNvPr id="20" name="Content Placeholder 2">
            <a:extLst>
              <a:ext uri="{FF2B5EF4-FFF2-40B4-BE49-F238E27FC236}">
                <a16:creationId xmlns:a16="http://schemas.microsoft.com/office/drawing/2014/main" id="{3306502D-95A8-45A1-B523-ACFD9AA16575}"/>
              </a:ext>
            </a:extLst>
          </p:cNvPr>
          <p:cNvSpPr txBox="1">
            <a:spLocks/>
          </p:cNvSpPr>
          <p:nvPr/>
        </p:nvSpPr>
        <p:spPr>
          <a:xfrm>
            <a:off x="4638115" y="1850014"/>
            <a:ext cx="2915768" cy="708459"/>
          </a:xfrm>
          <a:prstGeom prst="rect">
            <a:avLst/>
          </a:prstGeom>
          <a:solidFill>
            <a:srgbClr val="7F7F7F"/>
          </a:solidFill>
          <a:ln w="38100">
            <a:solidFill>
              <a:schemeClr val="bg1"/>
            </a:solidFill>
          </a:ln>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bg1"/>
                </a:solidFill>
              </a:rPr>
              <a:t>Purpose</a:t>
            </a:r>
            <a:endParaRPr lang="en-US" sz="2400" b="1" dirty="0">
              <a:solidFill>
                <a:schemeClr val="bg1"/>
              </a:solidFill>
            </a:endParaRPr>
          </a:p>
        </p:txBody>
      </p:sp>
      <p:sp>
        <p:nvSpPr>
          <p:cNvPr id="21" name="Content Placeholder 2">
            <a:extLst>
              <a:ext uri="{FF2B5EF4-FFF2-40B4-BE49-F238E27FC236}">
                <a16:creationId xmlns:a16="http://schemas.microsoft.com/office/drawing/2014/main" id="{3111BADE-BFC6-4574-9B5A-F55A12F39FD9}"/>
              </a:ext>
            </a:extLst>
          </p:cNvPr>
          <p:cNvSpPr txBox="1">
            <a:spLocks/>
          </p:cNvSpPr>
          <p:nvPr/>
        </p:nvSpPr>
        <p:spPr>
          <a:xfrm>
            <a:off x="7938652" y="1850015"/>
            <a:ext cx="2915769" cy="782350"/>
          </a:xfrm>
          <a:prstGeom prst="rect">
            <a:avLst/>
          </a:prstGeom>
          <a:solidFill>
            <a:srgbClr val="7F7F7F"/>
          </a:solidFill>
          <a:ln w="38100">
            <a:solidFill>
              <a:schemeClr val="bg1"/>
            </a:solidFill>
          </a:ln>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bg1"/>
                </a:solidFill>
              </a:rPr>
              <a:t>Alternatives</a:t>
            </a:r>
            <a:endParaRPr lang="en-US" sz="2400" b="1" dirty="0">
              <a:solidFill>
                <a:schemeClr val="bg1"/>
              </a:solidFill>
            </a:endParaRPr>
          </a:p>
        </p:txBody>
      </p:sp>
    </p:spTree>
    <p:extLst>
      <p:ext uri="{BB962C8B-B14F-4D97-AF65-F5344CB8AC3E}">
        <p14:creationId xmlns:p14="http://schemas.microsoft.com/office/powerpoint/2010/main" val="12129489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9" name="Picture 2" descr="A black chalk board with the word 'Questions' with a question mark afterwards. A beautiful proportioned though somewhat pale had is mark the dot on the question mark.  Image from http://allaboutfood.aitc.ca/uploads/feature_images/1280x720/1f7nlci3p520.jpg">
            <a:extLst>
              <a:ext uri="{FF2B5EF4-FFF2-40B4-BE49-F238E27FC236}">
                <a16:creationId xmlns:a16="http://schemas.microsoft.com/office/drawing/2014/main" id="{C15607C6-65B7-488D-93E0-166C3D47E6B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49096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4256" y="4767072"/>
            <a:ext cx="6861597" cy="1625210"/>
          </a:xfrm>
          <a:solidFill>
            <a:srgbClr val="575651"/>
          </a:solidFill>
        </p:spPr>
        <p:txBody>
          <a:bodyPr>
            <a:normAutofit/>
          </a:bodyPr>
          <a:lstStyle/>
          <a:p>
            <a:pPr algn="r"/>
            <a:r>
              <a:rPr lang="en-US" dirty="0">
                <a:solidFill>
                  <a:srgbClr val="FFFFFF"/>
                </a:solidFill>
              </a:rPr>
              <a:t>Still Have Citation Questions?</a:t>
            </a:r>
          </a:p>
        </p:txBody>
      </p:sp>
      <p:pic>
        <p:nvPicPr>
          <p:cNvPr id="5" name="Picture 4" descr="This is an image of a former student receiving help from a former Writing Advisor. &#10;http://leddy.uwindsor.ca/sites/default/files/writinghelplogo.jpg"/>
          <p:cNvPicPr/>
          <p:nvPr/>
        </p:nvPicPr>
        <p:blipFill rotWithShape="1">
          <a:blip r:embed="rId2">
            <a:extLst>
              <a:ext uri="{28A0092B-C50C-407E-A947-70E740481C1C}">
                <a14:useLocalDpi xmlns:a14="http://schemas.microsoft.com/office/drawing/2010/main" val="0"/>
              </a:ext>
            </a:extLst>
          </a:blip>
          <a:srcRect l="6954" r="14856"/>
          <a:stretch/>
        </p:blipFill>
        <p:spPr bwMode="auto">
          <a:xfrm>
            <a:off x="327547" y="321733"/>
            <a:ext cx="7058306" cy="4107392"/>
          </a:xfrm>
          <a:prstGeom prst="rect">
            <a:avLst/>
          </a:prstGeom>
          <a:noFill/>
        </p:spPr>
      </p:pic>
      <p:sp>
        <p:nvSpPr>
          <p:cNvPr id="3" name="Content Placeholder 2"/>
          <p:cNvSpPr>
            <a:spLocks noGrp="1"/>
          </p:cNvSpPr>
          <p:nvPr>
            <p:ph idx="1"/>
          </p:nvPr>
        </p:nvSpPr>
        <p:spPr>
          <a:xfrm>
            <a:off x="7765576" y="532262"/>
            <a:ext cx="3902167" cy="5860019"/>
          </a:xfrm>
          <a:solidFill>
            <a:schemeClr val="bg2">
              <a:lumMod val="25000"/>
            </a:schemeClr>
          </a:solidFill>
        </p:spPr>
        <p:txBody>
          <a:bodyPr anchor="ctr">
            <a:normAutofit/>
          </a:bodyPr>
          <a:lstStyle/>
          <a:p>
            <a:pPr marL="0" indent="0">
              <a:buNone/>
            </a:pPr>
            <a:r>
              <a:rPr lang="en-US" sz="2400" dirty="0">
                <a:solidFill>
                  <a:srgbClr val="FFFFFF"/>
                </a:solidFill>
              </a:rPr>
              <a:t>If you more individualized support, visit us at the Writing Support Desk in Leddy Library!</a:t>
            </a:r>
          </a:p>
        </p:txBody>
      </p:sp>
    </p:spTree>
    <p:extLst>
      <p:ext uri="{BB962C8B-B14F-4D97-AF65-F5344CB8AC3E}">
        <p14:creationId xmlns:p14="http://schemas.microsoft.com/office/powerpoint/2010/main" val="3622279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86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57026B11-14BA-4654-BB52-8190623BC800}"/>
              </a:ext>
            </a:extLst>
          </p:cNvPr>
          <p:cNvSpPr>
            <a:spLocks noGrp="1"/>
          </p:cNvSpPr>
          <p:nvPr>
            <p:ph type="title"/>
          </p:nvPr>
        </p:nvSpPr>
        <p:spPr>
          <a:xfrm>
            <a:off x="321732" y="4572000"/>
            <a:ext cx="7058306" cy="1964266"/>
          </a:xfrm>
          <a:solidFill>
            <a:srgbClr val="64543A"/>
          </a:solidFill>
        </p:spPr>
        <p:txBody>
          <a:bodyPr vert="horz" lIns="91440" tIns="45720" rIns="91440" bIns="45720" rtlCol="0" anchor="ctr">
            <a:normAutofit/>
          </a:bodyPr>
          <a:lstStyle/>
          <a:p>
            <a:pPr algn="r"/>
            <a:r>
              <a:rPr lang="en-US" dirty="0">
                <a:solidFill>
                  <a:srgbClr val="FFFFFF"/>
                </a:solidFill>
              </a:rPr>
              <a:t>What do transitions do?</a:t>
            </a:r>
          </a:p>
        </p:txBody>
      </p:sp>
      <p:pic>
        <p:nvPicPr>
          <p:cNvPr id="2050" name="Picture 2" descr="An image of London Bridge.  Image from http://www.mountainsoftravelphotos.com/England%20-%20London/London/London/slides/London%2001%2010%20Tower%20Bridge.jpg">
            <a:extLst>
              <a:ext uri="{FF2B5EF4-FFF2-40B4-BE49-F238E27FC236}">
                <a16:creationId xmlns:a16="http://schemas.microsoft.com/office/drawing/2014/main" id="{9F58118A-3B21-41DF-B100-DFC34D84C4EC}"/>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12270" r="1" b="10142"/>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0DE7541E-D328-48C5-A457-7F10072BA52B}"/>
              </a:ext>
            </a:extLst>
          </p:cNvPr>
          <p:cNvSpPr>
            <a:spLocks noGrp="1"/>
          </p:cNvSpPr>
          <p:nvPr>
            <p:ph sz="half" idx="1"/>
          </p:nvPr>
        </p:nvSpPr>
        <p:spPr>
          <a:xfrm>
            <a:off x="7767873" y="917725"/>
            <a:ext cx="3883937" cy="4852362"/>
          </a:xfrm>
        </p:spPr>
        <p:txBody>
          <a:bodyPr vert="horz" lIns="91440" tIns="45720" rIns="91440" bIns="45720" rtlCol="0" anchor="ctr">
            <a:normAutofit/>
          </a:bodyPr>
          <a:lstStyle/>
          <a:p>
            <a:pPr marL="0" indent="0">
              <a:buNone/>
            </a:pPr>
            <a:r>
              <a:rPr lang="en-US" sz="3600" dirty="0">
                <a:solidFill>
                  <a:srgbClr val="FFFFFF"/>
                </a:solidFill>
              </a:rPr>
              <a:t>They act as bridges from one idea  to another. </a:t>
            </a:r>
          </a:p>
          <a:p>
            <a:pPr marL="0"/>
            <a:endParaRPr lang="en-US" sz="2000" b="1" dirty="0">
              <a:solidFill>
                <a:srgbClr val="FFFFFF"/>
              </a:solidFill>
              <a:latin typeface="+mn-lt"/>
            </a:endParaRPr>
          </a:p>
        </p:txBody>
      </p:sp>
    </p:spTree>
    <p:extLst>
      <p:ext uri="{BB962C8B-B14F-4D97-AF65-F5344CB8AC3E}">
        <p14:creationId xmlns:p14="http://schemas.microsoft.com/office/powerpoint/2010/main" val="1233692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216E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AFAC19-FD2A-4C01-996C-D1B995D88DCF}"/>
              </a:ext>
            </a:extLst>
          </p:cNvPr>
          <p:cNvSpPr>
            <a:spLocks noGrp="1"/>
          </p:cNvSpPr>
          <p:nvPr>
            <p:ph type="title"/>
          </p:nvPr>
        </p:nvSpPr>
        <p:spPr>
          <a:xfrm>
            <a:off x="321732" y="4572000"/>
            <a:ext cx="7058306" cy="1964266"/>
          </a:xfrm>
          <a:solidFill>
            <a:srgbClr val="64543A"/>
          </a:solidFill>
        </p:spPr>
        <p:txBody>
          <a:bodyPr vert="horz" lIns="91440" tIns="45720" rIns="91440" bIns="45720" rtlCol="0" anchor="ctr">
            <a:normAutofit/>
          </a:bodyPr>
          <a:lstStyle/>
          <a:p>
            <a:pPr algn="r"/>
            <a:r>
              <a:rPr lang="en-US" dirty="0">
                <a:solidFill>
                  <a:srgbClr val="FFFFFF"/>
                </a:solidFill>
              </a:rPr>
              <a:t>What do transitions do?</a:t>
            </a:r>
          </a:p>
        </p:txBody>
      </p:sp>
      <p:pic>
        <p:nvPicPr>
          <p:cNvPr id="5" name="Content Placeholder 4" descr="A collage of street signs (a stop sign, railroad crossing, yield, ect.). Image from http://squaredoffdesigns.com/wp-content/uploads/2012/04/Traffic_Signs.jpg">
            <a:extLst>
              <a:ext uri="{FF2B5EF4-FFF2-40B4-BE49-F238E27FC236}">
                <a16:creationId xmlns:a16="http://schemas.microsoft.com/office/drawing/2014/main" id="{718C97D9-562C-435C-906A-535064119366}"/>
              </a:ext>
            </a:extLst>
          </p:cNvPr>
          <p:cNvPicPr>
            <a:picLocks noGrp="1" noChangeAspect="1"/>
          </p:cNvPicPr>
          <p:nvPr>
            <p:ph sz="half" idx="2"/>
          </p:nvPr>
        </p:nvPicPr>
        <p:blipFill rotWithShape="1">
          <a:blip r:embed="rId2"/>
          <a:srcRect t="28786" r="1" b="27570"/>
          <a:stretch/>
        </p:blipFill>
        <p:spPr>
          <a:xfrm>
            <a:off x="327547" y="321733"/>
            <a:ext cx="7058306" cy="4107392"/>
          </a:xfrm>
          <a:prstGeom prst="rect">
            <a:avLst/>
          </a:prstGeom>
        </p:spPr>
      </p:pic>
      <p:sp>
        <p:nvSpPr>
          <p:cNvPr id="12" name="Rectangle 1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D8ACEF4-CA36-4BAC-AE41-E4D59EAC0269}"/>
              </a:ext>
            </a:extLst>
          </p:cNvPr>
          <p:cNvSpPr>
            <a:spLocks noGrp="1"/>
          </p:cNvSpPr>
          <p:nvPr>
            <p:ph sz="half" idx="1"/>
          </p:nvPr>
        </p:nvSpPr>
        <p:spPr>
          <a:xfrm>
            <a:off x="7658100" y="917725"/>
            <a:ext cx="4035669" cy="4852362"/>
          </a:xfrm>
        </p:spPr>
        <p:txBody>
          <a:bodyPr vert="horz" lIns="91440" tIns="45720" rIns="91440" bIns="45720" rtlCol="0" anchor="ctr">
            <a:normAutofit/>
          </a:bodyPr>
          <a:lstStyle/>
          <a:p>
            <a:pPr marL="0" indent="0">
              <a:buNone/>
            </a:pPr>
            <a:r>
              <a:rPr lang="en-US" sz="3600" dirty="0">
                <a:solidFill>
                  <a:srgbClr val="FFFFFF"/>
                </a:solidFill>
              </a:rPr>
              <a:t>They act as </a:t>
            </a:r>
            <a:r>
              <a:rPr lang="en-US" sz="3600" b="1" dirty="0">
                <a:solidFill>
                  <a:srgbClr val="FFC000"/>
                </a:solidFill>
              </a:rPr>
              <a:t>signposts </a:t>
            </a:r>
            <a:r>
              <a:rPr lang="en-US" sz="3600" dirty="0">
                <a:solidFill>
                  <a:schemeClr val="bg1"/>
                </a:solidFill>
              </a:rPr>
              <a:t>that </a:t>
            </a:r>
            <a:r>
              <a:rPr lang="en-US" sz="3600" dirty="0">
                <a:solidFill>
                  <a:srgbClr val="FFFFFF"/>
                </a:solidFill>
              </a:rPr>
              <a:t>show readers how ideas relate to each other.  </a:t>
            </a:r>
          </a:p>
          <a:p>
            <a:pPr marL="0"/>
            <a:endParaRPr lang="en-US" dirty="0">
              <a:solidFill>
                <a:srgbClr val="FFFFFF"/>
              </a:solidFill>
            </a:endParaRPr>
          </a:p>
        </p:txBody>
      </p:sp>
    </p:spTree>
    <p:extLst>
      <p:ext uri="{BB962C8B-B14F-4D97-AF65-F5344CB8AC3E}">
        <p14:creationId xmlns:p14="http://schemas.microsoft.com/office/powerpoint/2010/main" val="195444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F3F3F"/>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21022A-F9C8-42CD-BEEF-4B5641572D6F}"/>
              </a:ext>
            </a:extLst>
          </p:cNvPr>
          <p:cNvSpPr>
            <a:spLocks noGrp="1"/>
          </p:cNvSpPr>
          <p:nvPr>
            <p:ph type="ctrTitle"/>
          </p:nvPr>
        </p:nvSpPr>
        <p:spPr>
          <a:xfrm>
            <a:off x="1023257" y="965198"/>
            <a:ext cx="6766078" cy="4927601"/>
          </a:xfrm>
        </p:spPr>
        <p:txBody>
          <a:bodyPr anchor="ctr">
            <a:normAutofit/>
          </a:bodyPr>
          <a:lstStyle/>
          <a:p>
            <a:pPr algn="r"/>
            <a:r>
              <a:rPr lang="en-US" dirty="0"/>
              <a:t>Categories</a:t>
            </a:r>
          </a:p>
        </p:txBody>
      </p:sp>
      <p:sp>
        <p:nvSpPr>
          <p:cNvPr id="17" name="Rectangle 16">
            <a:extLst>
              <a:ext uri="{FF2B5EF4-FFF2-40B4-BE49-F238E27FC236}">
                <a16:creationId xmlns:a16="http://schemas.microsoft.com/office/drawing/2014/main" id="{793EF0C2-EE57-40DD-B754-BF1477FAB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C792F474-145C-4D05-BC77-CBE0AD0BD590}"/>
              </a:ext>
            </a:extLst>
          </p:cNvPr>
          <p:cNvSpPr>
            <a:spLocks noGrp="1"/>
          </p:cNvSpPr>
          <p:nvPr>
            <p:ph type="subTitle" idx="1"/>
          </p:nvPr>
        </p:nvSpPr>
        <p:spPr>
          <a:xfrm>
            <a:off x="8119870" y="0"/>
            <a:ext cx="4072130" cy="6858000"/>
          </a:xfrm>
          <a:solidFill>
            <a:srgbClr val="831313"/>
          </a:solidFill>
          <a:ln>
            <a:solidFill>
              <a:srgbClr val="831313"/>
            </a:solidFill>
          </a:ln>
        </p:spPr>
        <p:txBody>
          <a:bodyPr anchor="ctr">
            <a:normAutofit/>
          </a:bodyPr>
          <a:lstStyle/>
          <a:p>
            <a:pPr algn="l"/>
            <a:r>
              <a:rPr lang="en-US" sz="2000" dirty="0">
                <a:solidFill>
                  <a:srgbClr val="FFFFFF"/>
                </a:solidFill>
              </a:rPr>
              <a:t> </a:t>
            </a:r>
          </a:p>
        </p:txBody>
      </p:sp>
    </p:spTree>
    <p:extLst>
      <p:ext uri="{BB962C8B-B14F-4D97-AF65-F5344CB8AC3E}">
        <p14:creationId xmlns:p14="http://schemas.microsoft.com/office/powerpoint/2010/main" val="381161473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1419</Words>
  <Application>Microsoft Office PowerPoint</Application>
  <PresentationFormat>Widescreen</PresentationFormat>
  <Paragraphs>362</Paragraphs>
  <Slides>69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Book Antiqua</vt:lpstr>
      <vt:lpstr>Calibri</vt:lpstr>
      <vt:lpstr>Times New Roman</vt:lpstr>
      <vt:lpstr>Office Theme</vt:lpstr>
      <vt:lpstr>TRANSITIONS</vt:lpstr>
      <vt:lpstr>Q. How could this be improved? </vt:lpstr>
      <vt:lpstr>A. Add transitions</vt:lpstr>
      <vt:lpstr>What are transitional expressions?</vt:lpstr>
      <vt:lpstr>Overview</vt:lpstr>
      <vt:lpstr>Purpose</vt:lpstr>
      <vt:lpstr>What do transitions do?</vt:lpstr>
      <vt:lpstr>What do transitions do?</vt:lpstr>
      <vt:lpstr>Categories</vt:lpstr>
      <vt:lpstr>Categories</vt:lpstr>
      <vt:lpstr>Adverbial phrases</vt:lpstr>
      <vt:lpstr>Adverbial Words</vt:lpstr>
      <vt:lpstr>Adverbial Phrases</vt:lpstr>
      <vt:lpstr>Prepositions and Prepositional Phrases</vt:lpstr>
      <vt:lpstr>Prepositions</vt:lpstr>
      <vt:lpstr>Conjunctions</vt:lpstr>
      <vt:lpstr>Coordinators: Examples</vt:lpstr>
      <vt:lpstr>Subordinating</vt:lpstr>
      <vt:lpstr>Preceding: Introduce a clause</vt:lpstr>
      <vt:lpstr>Correlating Conjunctions</vt:lpstr>
      <vt:lpstr> </vt:lpstr>
      <vt:lpstr>Functions</vt:lpstr>
      <vt:lpstr>Temporal Relationships</vt:lpstr>
      <vt:lpstr>Sequential</vt:lpstr>
      <vt:lpstr>Example</vt:lpstr>
      <vt:lpstr>Before</vt:lpstr>
      <vt:lpstr>During</vt:lpstr>
      <vt:lpstr>After</vt:lpstr>
      <vt:lpstr>Example</vt:lpstr>
      <vt:lpstr>Spatial Relationships</vt:lpstr>
      <vt:lpstr>Above</vt:lpstr>
      <vt:lpstr>Below</vt:lpstr>
      <vt:lpstr>Beside</vt:lpstr>
      <vt:lpstr>Others</vt:lpstr>
      <vt:lpstr>Example</vt:lpstr>
      <vt:lpstr>Logical Relationships</vt:lpstr>
      <vt:lpstr>Logical Transitions: Addition</vt:lpstr>
      <vt:lpstr>Example</vt:lpstr>
      <vt:lpstr>Logical Transitions: Comparison</vt:lpstr>
      <vt:lpstr>Example</vt:lpstr>
      <vt:lpstr>Logical Transitions: Contrast</vt:lpstr>
      <vt:lpstr>Example</vt:lpstr>
      <vt:lpstr>Logical Transitions: Concession</vt:lpstr>
      <vt:lpstr>Example</vt:lpstr>
      <vt:lpstr>Logical Transitions: Cause</vt:lpstr>
      <vt:lpstr>Example</vt:lpstr>
      <vt:lpstr>Example</vt:lpstr>
      <vt:lpstr>Logical Transitions: Cause</vt:lpstr>
      <vt:lpstr>Example</vt:lpstr>
      <vt:lpstr>…and many, many more.</vt:lpstr>
      <vt:lpstr>  </vt:lpstr>
      <vt:lpstr>Problems with transitions</vt:lpstr>
      <vt:lpstr>Can ideas be connected without using transitional expressions?</vt:lpstr>
      <vt:lpstr>Repetition </vt:lpstr>
      <vt:lpstr>Example</vt:lpstr>
      <vt:lpstr>Example</vt:lpstr>
      <vt:lpstr>Example</vt:lpstr>
      <vt:lpstr>Pronouns</vt:lpstr>
      <vt:lpstr>Example</vt:lpstr>
      <vt:lpstr>Pairing Words </vt:lpstr>
      <vt:lpstr>Example</vt:lpstr>
      <vt:lpstr>Punctuation</vt:lpstr>
      <vt:lpstr>Example</vt:lpstr>
      <vt:lpstr>Example</vt:lpstr>
      <vt:lpstr>PowerPoint Presentation</vt:lpstr>
      <vt:lpstr>Exercise</vt:lpstr>
      <vt:lpstr>Overview</vt:lpstr>
      <vt:lpstr>PowerPoint Presentation</vt:lpstr>
      <vt:lpstr>Still Have Citation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TRANSITIONS</dc:title>
  <dc:creator>M1090</dc:creator>
  <cp:lastModifiedBy>Jason Horn</cp:lastModifiedBy>
  <cp:revision>5</cp:revision>
  <dcterms:created xsi:type="dcterms:W3CDTF">2019-05-06T21:44:41Z</dcterms:created>
  <dcterms:modified xsi:type="dcterms:W3CDTF">2019-11-14T01:01:52Z</dcterms:modified>
</cp:coreProperties>
</file>